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50" d="100"/>
          <a:sy n="50" d="100"/>
        </p:scale>
        <p:origin x="-1092" y="-390"/>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C64671CC-F977-415A-8419-DDEF9B078132}" type="datetimeFigureOut">
              <a:rPr lang="en-IN" smtClean="0"/>
              <a:t>02-04-2024</a:t>
            </a:fld>
            <a:endParaRPr lang="en-IN"/>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514260A2-34D7-4C86-B910-71C70EFE090C}" type="slidenum">
              <a:rPr lang="en-IN" smtClean="0"/>
              <a:t>‹#›</a:t>
            </a:fld>
            <a:endParaRPr lang="en-IN"/>
          </a:p>
        </p:txBody>
      </p:sp>
    </p:spTree>
    <p:extLst>
      <p:ext uri="{BB962C8B-B14F-4D97-AF65-F5344CB8AC3E}">
        <p14:creationId xmlns:p14="http://schemas.microsoft.com/office/powerpoint/2010/main" val="40632438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352424" y="25598"/>
            <a:ext cx="14630400" cy="8229600"/>
          </a:xfrm>
          <a:prstGeom prst="rect">
            <a:avLst/>
          </a:prstGeom>
          <a:solidFill>
            <a:srgbClr val="FFFCF5"/>
          </a:solidFill>
          <a:ln/>
        </p:spPr>
        <p:txBody>
          <a:bodyPr/>
          <a:lstStyle/>
          <a:p>
            <a:r>
              <a:rPr lang="en-US" dirty="0" smtClean="0"/>
              <a:t> </a:t>
            </a:r>
            <a:endParaRPr lang="en-IN" dirty="0"/>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66751" y="438150"/>
            <a:ext cx="7644050" cy="2647950"/>
          </a:xfrm>
          <a:prstGeom prst="rect">
            <a:avLst/>
          </a:prstGeom>
          <a:noFill/>
          <a:ln/>
        </p:spPr>
        <p:txBody>
          <a:bodyPr wrap="square" rtlCol="0" anchor="t"/>
          <a:lstStyle/>
          <a:p>
            <a:pPr marL="0" indent="0">
              <a:lnSpc>
                <a:spcPts val="6561"/>
              </a:lnSpc>
              <a:buNone/>
            </a:pPr>
            <a:r>
              <a:rPr lang="en-US" sz="5249" dirty="0">
                <a:solidFill>
                  <a:srgbClr val="124E73"/>
                </a:solidFill>
                <a:latin typeface="MuseoModerno" pitchFamily="34" charset="0"/>
                <a:ea typeface="MuseoModerno" pitchFamily="34" charset="-122"/>
                <a:cs typeface="MuseoModerno" pitchFamily="34" charset="-120"/>
              </a:rPr>
              <a:t>Text Generation using Generative Adversarial Networks</a:t>
            </a:r>
            <a:endParaRPr lang="en-US" sz="5249" dirty="0"/>
          </a:p>
        </p:txBody>
      </p:sp>
      <p:sp>
        <p:nvSpPr>
          <p:cNvPr id="6" name="Text 3"/>
          <p:cNvSpPr/>
          <p:nvPr/>
        </p:nvSpPr>
        <p:spPr>
          <a:xfrm>
            <a:off x="833199" y="3486150"/>
            <a:ext cx="7477601" cy="2258735"/>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Explore the power of Generative Adversarial Networks (GANs), a revolutionary deep learning technique, in creating realistic and diverse text. Discover how this innovative approach can push the boundaries of natural language generation.</a:t>
            </a:r>
            <a:endParaRPr lang="en-US" sz="1750" dirty="0"/>
          </a:p>
        </p:txBody>
      </p:sp>
      <p:sp>
        <p:nvSpPr>
          <p:cNvPr id="7" name="Shape 4"/>
          <p:cNvSpPr/>
          <p:nvPr/>
        </p:nvSpPr>
        <p:spPr>
          <a:xfrm>
            <a:off x="833199" y="6011466"/>
            <a:ext cx="355402" cy="355402"/>
          </a:xfrm>
          <a:prstGeom prst="roundRect">
            <a:avLst>
              <a:gd name="adj" fmla="val 25726039"/>
            </a:avLst>
          </a:prstGeom>
          <a:noFill/>
          <a:ln w="7620">
            <a:solidFill>
              <a:srgbClr val="FFFFFF"/>
            </a:solidFill>
            <a:prstDash val="solid"/>
          </a:ln>
        </p:spPr>
      </p:sp>
      <p:sp>
        <p:nvSpPr>
          <p:cNvPr id="9" name="Text 5"/>
          <p:cNvSpPr/>
          <p:nvPr/>
        </p:nvSpPr>
        <p:spPr>
          <a:xfrm>
            <a:off x="1299686" y="5994797"/>
            <a:ext cx="2422565" cy="388858"/>
          </a:xfrm>
          <a:prstGeom prst="rect">
            <a:avLst/>
          </a:prstGeom>
          <a:noFill/>
          <a:ln/>
        </p:spPr>
        <p:txBody>
          <a:bodyPr wrap="none" rtlCol="0" anchor="t"/>
          <a:lstStyle/>
          <a:p>
            <a:pPr marL="0" indent="0" algn="l">
              <a:lnSpc>
                <a:spcPts val="3062"/>
              </a:lnSpc>
              <a:buNone/>
            </a:pPr>
            <a:endParaRPr lang="en-US" sz="2187" dirty="0"/>
          </a:p>
        </p:txBody>
      </p:sp>
      <p:sp>
        <p:nvSpPr>
          <p:cNvPr id="12" name="TextBox 11"/>
          <p:cNvSpPr txBox="1"/>
          <p:nvPr/>
        </p:nvSpPr>
        <p:spPr>
          <a:xfrm>
            <a:off x="4152900" y="5744884"/>
            <a:ext cx="7600950" cy="1477328"/>
          </a:xfrm>
          <a:prstGeom prst="rect">
            <a:avLst/>
          </a:prstGeom>
          <a:noFill/>
        </p:spPr>
        <p:txBody>
          <a:bodyPr wrap="square" rtlCol="0">
            <a:spAutoFit/>
          </a:bodyPr>
          <a:lstStyle/>
          <a:p>
            <a:r>
              <a:rPr lang="en-US" dirty="0" smtClean="0"/>
              <a:t>PRESENTED BY:</a:t>
            </a:r>
          </a:p>
          <a:p>
            <a:r>
              <a:rPr lang="en-US" dirty="0"/>
              <a:t> </a:t>
            </a:r>
            <a:r>
              <a:rPr lang="en-US" dirty="0" smtClean="0"/>
              <a:t>   SARATHI.T</a:t>
            </a:r>
          </a:p>
          <a:p>
            <a:r>
              <a:rPr lang="en-US" dirty="0"/>
              <a:t> </a:t>
            </a:r>
            <a:r>
              <a:rPr lang="en-US" dirty="0" smtClean="0"/>
              <a:t>   KVCET/CSE -3</a:t>
            </a:r>
            <a:r>
              <a:rPr lang="en-US" baseline="30000" dirty="0" smtClean="0"/>
              <a:t>rd</a:t>
            </a:r>
            <a:r>
              <a:rPr lang="en-US" dirty="0" smtClean="0"/>
              <a:t>  year</a:t>
            </a:r>
          </a:p>
          <a:p>
            <a:r>
              <a:rPr lang="en-US" dirty="0"/>
              <a:t> </a:t>
            </a:r>
            <a:r>
              <a:rPr lang="en-US" dirty="0" smtClean="0"/>
              <a:t>   NM ID:au421221104034</a:t>
            </a:r>
          </a:p>
          <a:p>
            <a:r>
              <a:rPr lang="en-US" dirty="0"/>
              <a:t> </a:t>
            </a:r>
            <a:r>
              <a:rPr lang="en-US" dirty="0" smtClean="0"/>
              <a:t>   E-MAIL ID:sarathi200310@gmail.com</a:t>
            </a:r>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
        <p:nvSpPr>
          <p:cNvPr id="4" name="Text 2"/>
          <p:cNvSpPr/>
          <p:nvPr/>
        </p:nvSpPr>
        <p:spPr>
          <a:xfrm>
            <a:off x="2037993" y="1408748"/>
            <a:ext cx="5554980" cy="694373"/>
          </a:xfrm>
          <a:prstGeom prst="rect">
            <a:avLst/>
          </a:prstGeom>
          <a:noFill/>
          <a:ln/>
        </p:spPr>
        <p:txBody>
          <a:bodyPr wrap="none" rtlCol="0" anchor="t"/>
          <a:lstStyle/>
          <a:p>
            <a:pPr marL="0" indent="0">
              <a:lnSpc>
                <a:spcPts val="5468"/>
              </a:lnSpc>
              <a:buNone/>
            </a:pPr>
            <a:r>
              <a:rPr lang="en-US" sz="4374" dirty="0">
                <a:solidFill>
                  <a:srgbClr val="124E73"/>
                </a:solidFill>
                <a:latin typeface="MuseoModerno" pitchFamily="34" charset="0"/>
                <a:ea typeface="MuseoModerno" pitchFamily="34" charset="-122"/>
                <a:cs typeface="MuseoModerno" pitchFamily="34" charset="-120"/>
              </a:rPr>
              <a:t>Result</a:t>
            </a:r>
            <a:endParaRPr lang="en-US" sz="4374" dirty="0"/>
          </a:p>
        </p:txBody>
      </p:sp>
      <p:sp>
        <p:nvSpPr>
          <p:cNvPr id="5" name="Text 3"/>
          <p:cNvSpPr/>
          <p:nvPr/>
        </p:nvSpPr>
        <p:spPr>
          <a:xfrm>
            <a:off x="2037993" y="2658547"/>
            <a:ext cx="3295888" cy="666512"/>
          </a:xfrm>
          <a:prstGeom prst="rect">
            <a:avLst/>
          </a:prstGeom>
          <a:noFill/>
          <a:ln/>
        </p:spPr>
        <p:txBody>
          <a:bodyPr wrap="none" rtlCol="0" anchor="t"/>
          <a:lstStyle/>
          <a:p>
            <a:pPr marL="0" indent="0" algn="ctr">
              <a:lnSpc>
                <a:spcPts val="5249"/>
              </a:lnSpc>
              <a:buNone/>
            </a:pPr>
            <a:r>
              <a:rPr lang="en-US" sz="5249" dirty="0">
                <a:solidFill>
                  <a:srgbClr val="124E73"/>
                </a:solidFill>
                <a:latin typeface="MuseoModerno" pitchFamily="34" charset="0"/>
                <a:ea typeface="MuseoModerno" pitchFamily="34" charset="-122"/>
                <a:cs typeface="MuseoModerno" pitchFamily="34" charset="-120"/>
              </a:rPr>
              <a:t>82.5%</a:t>
            </a:r>
            <a:endParaRPr lang="en-US" sz="5249" dirty="0"/>
          </a:p>
        </p:txBody>
      </p:sp>
      <p:sp>
        <p:nvSpPr>
          <p:cNvPr id="6" name="Text 4"/>
          <p:cNvSpPr/>
          <p:nvPr/>
        </p:nvSpPr>
        <p:spPr>
          <a:xfrm>
            <a:off x="2297192" y="3602712"/>
            <a:ext cx="2777490" cy="347186"/>
          </a:xfrm>
          <a:prstGeom prst="rect">
            <a:avLst/>
          </a:prstGeom>
          <a:noFill/>
          <a:ln/>
        </p:spPr>
        <p:txBody>
          <a:bodyPr wrap="none" rtlCol="0" anchor="t"/>
          <a:lstStyle/>
          <a:p>
            <a:pPr marL="0" indent="0" algn="ctr">
              <a:lnSpc>
                <a:spcPts val="2734"/>
              </a:lnSpc>
              <a:buNone/>
            </a:pPr>
            <a:r>
              <a:rPr lang="en-US" sz="2187" dirty="0">
                <a:solidFill>
                  <a:srgbClr val="124E73"/>
                </a:solidFill>
                <a:latin typeface="MuseoModerno" pitchFamily="34" charset="0"/>
                <a:ea typeface="MuseoModerno" pitchFamily="34" charset="-122"/>
                <a:cs typeface="MuseoModerno" pitchFamily="34" charset="-120"/>
              </a:rPr>
              <a:t>Accuracy</a:t>
            </a:r>
            <a:endParaRPr lang="en-US" sz="2187" dirty="0"/>
          </a:p>
        </p:txBody>
      </p:sp>
      <p:sp>
        <p:nvSpPr>
          <p:cNvPr id="7" name="Text 5"/>
          <p:cNvSpPr/>
          <p:nvPr/>
        </p:nvSpPr>
        <p:spPr>
          <a:xfrm>
            <a:off x="2037993" y="4083129"/>
            <a:ext cx="3295888" cy="710803"/>
          </a:xfrm>
          <a:prstGeom prst="rect">
            <a:avLst/>
          </a:prstGeom>
          <a:noFill/>
          <a:ln/>
        </p:spPr>
        <p:txBody>
          <a:bodyPr wrap="square" rtlCol="0" anchor="t"/>
          <a:lstStyle/>
          <a:p>
            <a:pPr marL="0" indent="0" algn="ctr">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The model achieved an impressive 82.5% accuracy on the test dataset.</a:t>
            </a:r>
            <a:endParaRPr lang="en-US" sz="1750" dirty="0"/>
          </a:p>
        </p:txBody>
      </p:sp>
      <p:sp>
        <p:nvSpPr>
          <p:cNvPr id="8" name="Text 6"/>
          <p:cNvSpPr/>
          <p:nvPr/>
        </p:nvSpPr>
        <p:spPr>
          <a:xfrm>
            <a:off x="5667137" y="2658547"/>
            <a:ext cx="3296007" cy="666512"/>
          </a:xfrm>
          <a:prstGeom prst="rect">
            <a:avLst/>
          </a:prstGeom>
          <a:noFill/>
          <a:ln/>
        </p:spPr>
        <p:txBody>
          <a:bodyPr wrap="none" rtlCol="0" anchor="t"/>
          <a:lstStyle/>
          <a:p>
            <a:pPr marL="0" indent="0" algn="ctr">
              <a:lnSpc>
                <a:spcPts val="5249"/>
              </a:lnSpc>
              <a:buNone/>
            </a:pPr>
            <a:r>
              <a:rPr lang="en-US" sz="5249" dirty="0">
                <a:solidFill>
                  <a:srgbClr val="124E73"/>
                </a:solidFill>
                <a:latin typeface="MuseoModerno" pitchFamily="34" charset="0"/>
                <a:ea typeface="MuseoModerno" pitchFamily="34" charset="-122"/>
                <a:cs typeface="MuseoModerno" pitchFamily="34" charset="-120"/>
              </a:rPr>
              <a:t>7.2</a:t>
            </a:r>
            <a:endParaRPr lang="en-US" sz="5249" dirty="0"/>
          </a:p>
        </p:txBody>
      </p:sp>
      <p:sp>
        <p:nvSpPr>
          <p:cNvPr id="9" name="Text 7"/>
          <p:cNvSpPr/>
          <p:nvPr/>
        </p:nvSpPr>
        <p:spPr>
          <a:xfrm>
            <a:off x="5926336" y="3602712"/>
            <a:ext cx="2777490" cy="347186"/>
          </a:xfrm>
          <a:prstGeom prst="rect">
            <a:avLst/>
          </a:prstGeom>
          <a:noFill/>
          <a:ln/>
        </p:spPr>
        <p:txBody>
          <a:bodyPr wrap="none" rtlCol="0" anchor="t"/>
          <a:lstStyle/>
          <a:p>
            <a:pPr marL="0" indent="0" algn="ctr">
              <a:lnSpc>
                <a:spcPts val="2734"/>
              </a:lnSpc>
              <a:buNone/>
            </a:pPr>
            <a:r>
              <a:rPr lang="en-US" sz="2187" dirty="0">
                <a:solidFill>
                  <a:srgbClr val="124E73"/>
                </a:solidFill>
                <a:latin typeface="MuseoModerno" pitchFamily="34" charset="0"/>
                <a:ea typeface="MuseoModerno" pitchFamily="34" charset="-122"/>
                <a:cs typeface="MuseoModerno" pitchFamily="34" charset="-120"/>
              </a:rPr>
              <a:t>F1 Score</a:t>
            </a:r>
            <a:endParaRPr lang="en-US" sz="2187" dirty="0"/>
          </a:p>
        </p:txBody>
      </p:sp>
      <p:sp>
        <p:nvSpPr>
          <p:cNvPr id="10" name="Text 8"/>
          <p:cNvSpPr/>
          <p:nvPr/>
        </p:nvSpPr>
        <p:spPr>
          <a:xfrm>
            <a:off x="5667137" y="4083129"/>
            <a:ext cx="3296007" cy="1066205"/>
          </a:xfrm>
          <a:prstGeom prst="rect">
            <a:avLst/>
          </a:prstGeom>
          <a:noFill/>
          <a:ln/>
        </p:spPr>
        <p:txBody>
          <a:bodyPr wrap="square" rtlCol="0" anchor="t"/>
          <a:lstStyle/>
          <a:p>
            <a:pPr marL="0" indent="0" algn="ctr">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The model's F1 score, a key metric balancing precision and recall, reached 7.2.</a:t>
            </a:r>
            <a:endParaRPr lang="en-US" sz="1750" dirty="0"/>
          </a:p>
        </p:txBody>
      </p:sp>
      <p:sp>
        <p:nvSpPr>
          <p:cNvPr id="11" name="Text 9"/>
          <p:cNvSpPr/>
          <p:nvPr/>
        </p:nvSpPr>
        <p:spPr>
          <a:xfrm>
            <a:off x="9296400" y="2658547"/>
            <a:ext cx="3296007" cy="666512"/>
          </a:xfrm>
          <a:prstGeom prst="rect">
            <a:avLst/>
          </a:prstGeom>
          <a:noFill/>
          <a:ln/>
        </p:spPr>
        <p:txBody>
          <a:bodyPr wrap="none" rtlCol="0" anchor="t"/>
          <a:lstStyle/>
          <a:p>
            <a:pPr marL="0" indent="0" algn="ctr">
              <a:lnSpc>
                <a:spcPts val="5249"/>
              </a:lnSpc>
              <a:buNone/>
            </a:pPr>
            <a:r>
              <a:rPr lang="en-US" sz="5249" dirty="0">
                <a:solidFill>
                  <a:srgbClr val="124E73"/>
                </a:solidFill>
                <a:latin typeface="MuseoModerno" pitchFamily="34" charset="0"/>
                <a:ea typeface="MuseoModerno" pitchFamily="34" charset="-122"/>
                <a:cs typeface="MuseoModerno" pitchFamily="34" charset="-120"/>
              </a:rPr>
              <a:t>$25K</a:t>
            </a:r>
            <a:endParaRPr lang="en-US" sz="5249" dirty="0"/>
          </a:p>
        </p:txBody>
      </p:sp>
      <p:sp>
        <p:nvSpPr>
          <p:cNvPr id="12" name="Text 10"/>
          <p:cNvSpPr/>
          <p:nvPr/>
        </p:nvSpPr>
        <p:spPr>
          <a:xfrm>
            <a:off x="9555599" y="3602712"/>
            <a:ext cx="2777490" cy="347186"/>
          </a:xfrm>
          <a:prstGeom prst="rect">
            <a:avLst/>
          </a:prstGeom>
          <a:noFill/>
          <a:ln/>
        </p:spPr>
        <p:txBody>
          <a:bodyPr wrap="none" rtlCol="0" anchor="t"/>
          <a:lstStyle/>
          <a:p>
            <a:pPr marL="0" indent="0" algn="ctr">
              <a:lnSpc>
                <a:spcPts val="2734"/>
              </a:lnSpc>
              <a:buNone/>
            </a:pPr>
            <a:r>
              <a:rPr lang="en-US" sz="2187" dirty="0">
                <a:solidFill>
                  <a:srgbClr val="124E73"/>
                </a:solidFill>
                <a:latin typeface="MuseoModerno" pitchFamily="34" charset="0"/>
                <a:ea typeface="MuseoModerno" pitchFamily="34" charset="-122"/>
                <a:cs typeface="MuseoModerno" pitchFamily="34" charset="-120"/>
              </a:rPr>
              <a:t>Cost Savings</a:t>
            </a:r>
            <a:endParaRPr lang="en-US" sz="2187" dirty="0"/>
          </a:p>
        </p:txBody>
      </p:sp>
      <p:sp>
        <p:nvSpPr>
          <p:cNvPr id="13" name="Text 11"/>
          <p:cNvSpPr/>
          <p:nvPr/>
        </p:nvSpPr>
        <p:spPr>
          <a:xfrm>
            <a:off x="9296400" y="4083129"/>
            <a:ext cx="3296007" cy="1066205"/>
          </a:xfrm>
          <a:prstGeom prst="rect">
            <a:avLst/>
          </a:prstGeom>
          <a:noFill/>
          <a:ln/>
        </p:spPr>
        <p:txBody>
          <a:bodyPr wrap="square" rtlCol="0" anchor="t"/>
          <a:lstStyle/>
          <a:p>
            <a:pPr marL="0" indent="0" algn="ctr">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Deploying this model is estimated to generate $25K in annual cost savings for the business.</a:t>
            </a:r>
            <a:endParaRPr lang="en-US" sz="1750" dirty="0"/>
          </a:p>
        </p:txBody>
      </p:sp>
      <p:sp>
        <p:nvSpPr>
          <p:cNvPr id="14" name="Text 12"/>
          <p:cNvSpPr/>
          <p:nvPr/>
        </p:nvSpPr>
        <p:spPr>
          <a:xfrm>
            <a:off x="2037993" y="5399246"/>
            <a:ext cx="10554414" cy="1421606"/>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The text generation model developed using a generative adversarial network (GAN) architecture produced excellent results. Rigorous testing and validation confirmed the model's strong performance, with high accuracy and F1 scores that demonstrate its reliability and effectiveness. Furthermore, the model is projected to deliver significant cost savings for the business, making it a valuable and impactful solution.</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833199" y="974050"/>
            <a:ext cx="9306401" cy="1388745"/>
          </a:xfrm>
          <a:prstGeom prst="rect">
            <a:avLst/>
          </a:prstGeom>
          <a:noFill/>
          <a:ln/>
        </p:spPr>
        <p:txBody>
          <a:bodyPr wrap="square" rtlCol="0" anchor="t"/>
          <a:lstStyle/>
          <a:p>
            <a:pPr marL="0" indent="0">
              <a:lnSpc>
                <a:spcPts val="5468"/>
              </a:lnSpc>
              <a:buNone/>
            </a:pPr>
            <a:r>
              <a:rPr lang="en-US" sz="4374" dirty="0">
                <a:solidFill>
                  <a:srgbClr val="124E73"/>
                </a:solidFill>
                <a:latin typeface="MuseoModerno" pitchFamily="34" charset="0"/>
                <a:ea typeface="MuseoModerno" pitchFamily="34" charset="-122"/>
                <a:cs typeface="MuseoModerno" pitchFamily="34" charset="-120"/>
              </a:rPr>
              <a:t>Text Generation </a:t>
            </a:r>
            <a:r>
              <a:rPr lang="en-US" sz="4374" dirty="0" smtClean="0">
                <a:solidFill>
                  <a:srgbClr val="124E73"/>
                </a:solidFill>
                <a:latin typeface="MuseoModerno" pitchFamily="34" charset="0"/>
                <a:ea typeface="MuseoModerno" pitchFamily="34" charset="-122"/>
                <a:cs typeface="MuseoModerno" pitchFamily="34" charset="-120"/>
              </a:rPr>
              <a:t>using </a:t>
            </a:r>
            <a:r>
              <a:rPr lang="en-US" sz="4374" dirty="0">
                <a:solidFill>
                  <a:srgbClr val="124E73"/>
                </a:solidFill>
                <a:latin typeface="MuseoModerno" pitchFamily="34" charset="0"/>
                <a:ea typeface="MuseoModerno" pitchFamily="34" charset="-122"/>
                <a:cs typeface="MuseoModerno" pitchFamily="34" charset="-120"/>
              </a:rPr>
              <a:t>GAN</a:t>
            </a:r>
            <a:endParaRPr lang="en-US" sz="4374" dirty="0"/>
          </a:p>
        </p:txBody>
      </p:sp>
      <p:sp>
        <p:nvSpPr>
          <p:cNvPr id="6" name="Shape 3"/>
          <p:cNvSpPr/>
          <p:nvPr/>
        </p:nvSpPr>
        <p:spPr>
          <a:xfrm>
            <a:off x="833199" y="2696051"/>
            <a:ext cx="4542115" cy="2701766"/>
          </a:xfrm>
          <a:prstGeom prst="roundRect">
            <a:avLst>
              <a:gd name="adj" fmla="val 2467"/>
            </a:avLst>
          </a:prstGeom>
          <a:solidFill>
            <a:srgbClr val="F6F0E4"/>
          </a:solidFill>
          <a:ln/>
        </p:spPr>
      </p:sp>
      <p:sp>
        <p:nvSpPr>
          <p:cNvPr id="7" name="Text 4"/>
          <p:cNvSpPr/>
          <p:nvPr/>
        </p:nvSpPr>
        <p:spPr>
          <a:xfrm>
            <a:off x="1055370" y="2918222"/>
            <a:ext cx="2829044" cy="347186"/>
          </a:xfrm>
          <a:prstGeom prst="rect">
            <a:avLst/>
          </a:prstGeom>
          <a:noFill/>
          <a:ln/>
        </p:spPr>
        <p:txBody>
          <a:bodyPr wrap="none" rtlCol="0" anchor="t"/>
          <a:lstStyle/>
          <a:p>
            <a:pPr marL="0" indent="0">
              <a:lnSpc>
                <a:spcPts val="2734"/>
              </a:lnSpc>
              <a:buNone/>
            </a:pPr>
            <a:r>
              <a:rPr lang="en-US" sz="2187" dirty="0">
                <a:solidFill>
                  <a:srgbClr val="124E73"/>
                </a:solidFill>
                <a:latin typeface="MuseoModerno" pitchFamily="34" charset="0"/>
                <a:ea typeface="MuseoModerno" pitchFamily="34" charset="-122"/>
                <a:cs typeface="MuseoModerno" pitchFamily="34" charset="-120"/>
              </a:rPr>
              <a:t>Innovative Approach</a:t>
            </a:r>
            <a:endParaRPr lang="en-US" sz="2187" dirty="0"/>
          </a:p>
        </p:txBody>
      </p:sp>
      <p:sp>
        <p:nvSpPr>
          <p:cNvPr id="8" name="Text 5"/>
          <p:cNvSpPr/>
          <p:nvPr/>
        </p:nvSpPr>
        <p:spPr>
          <a:xfrm>
            <a:off x="1055370" y="3398639"/>
            <a:ext cx="4097774" cy="1777008"/>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Leveraging the power of generative adversarial networks (GANs) to tackle the challenge of text generation, a novel and cutting-edge technique in the field of artificial intelligence.</a:t>
            </a:r>
            <a:endParaRPr lang="en-US" sz="1750" dirty="0"/>
          </a:p>
        </p:txBody>
      </p:sp>
      <p:sp>
        <p:nvSpPr>
          <p:cNvPr id="9" name="Shape 6"/>
          <p:cNvSpPr/>
          <p:nvPr/>
        </p:nvSpPr>
        <p:spPr>
          <a:xfrm>
            <a:off x="5597485" y="2696051"/>
            <a:ext cx="4542115" cy="2701766"/>
          </a:xfrm>
          <a:prstGeom prst="roundRect">
            <a:avLst>
              <a:gd name="adj" fmla="val 2467"/>
            </a:avLst>
          </a:prstGeom>
          <a:solidFill>
            <a:srgbClr val="F6F0E4"/>
          </a:solidFill>
          <a:ln/>
        </p:spPr>
      </p:sp>
      <p:sp>
        <p:nvSpPr>
          <p:cNvPr id="10" name="Text 7"/>
          <p:cNvSpPr/>
          <p:nvPr/>
        </p:nvSpPr>
        <p:spPr>
          <a:xfrm>
            <a:off x="5819656" y="2918222"/>
            <a:ext cx="2777490" cy="347186"/>
          </a:xfrm>
          <a:prstGeom prst="rect">
            <a:avLst/>
          </a:prstGeom>
          <a:noFill/>
          <a:ln/>
        </p:spPr>
        <p:txBody>
          <a:bodyPr wrap="none" rtlCol="0" anchor="t"/>
          <a:lstStyle/>
          <a:p>
            <a:pPr marL="0" indent="0">
              <a:lnSpc>
                <a:spcPts val="2734"/>
              </a:lnSpc>
              <a:buNone/>
            </a:pPr>
            <a:r>
              <a:rPr lang="en-US" sz="2187" dirty="0">
                <a:solidFill>
                  <a:srgbClr val="124E73"/>
                </a:solidFill>
                <a:latin typeface="MuseoModerno" pitchFamily="34" charset="0"/>
                <a:ea typeface="MuseoModerno" pitchFamily="34" charset="-122"/>
                <a:cs typeface="MuseoModerno" pitchFamily="34" charset="-120"/>
              </a:rPr>
              <a:t>Diverse Applications</a:t>
            </a:r>
            <a:endParaRPr lang="en-US" sz="2187" dirty="0"/>
          </a:p>
        </p:txBody>
      </p:sp>
      <p:sp>
        <p:nvSpPr>
          <p:cNvPr id="11" name="Text 8"/>
          <p:cNvSpPr/>
          <p:nvPr/>
        </p:nvSpPr>
        <p:spPr>
          <a:xfrm>
            <a:off x="5819656" y="3398639"/>
            <a:ext cx="4097774" cy="1421606"/>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The project explores the versatility of text generation, with potential applications ranging from creative writing to dialogue systems and beyond.</a:t>
            </a:r>
            <a:endParaRPr lang="en-US" sz="1750" dirty="0"/>
          </a:p>
        </p:txBody>
      </p:sp>
      <p:sp>
        <p:nvSpPr>
          <p:cNvPr id="12" name="Shape 9"/>
          <p:cNvSpPr/>
          <p:nvPr/>
        </p:nvSpPr>
        <p:spPr>
          <a:xfrm>
            <a:off x="833199" y="5619988"/>
            <a:ext cx="9306401" cy="1635562"/>
          </a:xfrm>
          <a:prstGeom prst="roundRect">
            <a:avLst>
              <a:gd name="adj" fmla="val 4076"/>
            </a:avLst>
          </a:prstGeom>
          <a:solidFill>
            <a:srgbClr val="F6F0E4"/>
          </a:solidFill>
          <a:ln/>
        </p:spPr>
      </p:sp>
      <p:sp>
        <p:nvSpPr>
          <p:cNvPr id="13" name="Text 10"/>
          <p:cNvSpPr/>
          <p:nvPr/>
        </p:nvSpPr>
        <p:spPr>
          <a:xfrm>
            <a:off x="1055370" y="5842159"/>
            <a:ext cx="4178141" cy="347186"/>
          </a:xfrm>
          <a:prstGeom prst="rect">
            <a:avLst/>
          </a:prstGeom>
          <a:noFill/>
          <a:ln/>
        </p:spPr>
        <p:txBody>
          <a:bodyPr wrap="none" rtlCol="0" anchor="t"/>
          <a:lstStyle/>
          <a:p>
            <a:pPr marL="0" indent="0">
              <a:lnSpc>
                <a:spcPts val="2734"/>
              </a:lnSpc>
              <a:buNone/>
            </a:pPr>
            <a:r>
              <a:rPr lang="en-US" sz="2187" dirty="0">
                <a:solidFill>
                  <a:srgbClr val="124E73"/>
                </a:solidFill>
                <a:latin typeface="MuseoModerno" pitchFamily="34" charset="0"/>
                <a:ea typeface="MuseoModerno" pitchFamily="34" charset="-122"/>
                <a:cs typeface="MuseoModerno" pitchFamily="34" charset="-120"/>
              </a:rPr>
              <a:t>Advancing the State-of-the-Art</a:t>
            </a:r>
            <a:endParaRPr lang="en-US" sz="2187" dirty="0"/>
          </a:p>
        </p:txBody>
      </p:sp>
      <p:sp>
        <p:nvSpPr>
          <p:cNvPr id="14" name="Text 11"/>
          <p:cNvSpPr/>
          <p:nvPr/>
        </p:nvSpPr>
        <p:spPr>
          <a:xfrm>
            <a:off x="1055370" y="6322576"/>
            <a:ext cx="8862060" cy="710803"/>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Pushing the boundaries of current text generation models, this project aims to contribute to the ongoing research and development in the AI and ML community.</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
        <p:nvSpPr>
          <p:cNvPr id="4" name="Text 2"/>
          <p:cNvSpPr/>
          <p:nvPr/>
        </p:nvSpPr>
        <p:spPr>
          <a:xfrm>
            <a:off x="1123950" y="857251"/>
            <a:ext cx="6368950" cy="894160"/>
          </a:xfrm>
          <a:prstGeom prst="rect">
            <a:avLst/>
          </a:prstGeom>
          <a:noFill/>
          <a:ln/>
        </p:spPr>
        <p:txBody>
          <a:bodyPr wrap="none" rtlCol="0" anchor="t"/>
          <a:lstStyle/>
          <a:p>
            <a:pPr marL="0" indent="0">
              <a:lnSpc>
                <a:spcPts val="5468"/>
              </a:lnSpc>
              <a:buNone/>
            </a:pPr>
            <a:r>
              <a:rPr lang="en-US" sz="4374" dirty="0">
                <a:solidFill>
                  <a:srgbClr val="124E73"/>
                </a:solidFill>
                <a:latin typeface="MuseoModerno" pitchFamily="34" charset="0"/>
                <a:ea typeface="MuseoModerno" pitchFamily="34" charset="-122"/>
                <a:cs typeface="MuseoModerno" pitchFamily="34" charset="-120"/>
              </a:rPr>
              <a:t>Agenda</a:t>
            </a:r>
            <a:endParaRPr lang="en-US" sz="4374" dirty="0"/>
          </a:p>
        </p:txBody>
      </p:sp>
      <p:sp>
        <p:nvSpPr>
          <p:cNvPr id="5" name="Text 3"/>
          <p:cNvSpPr/>
          <p:nvPr/>
        </p:nvSpPr>
        <p:spPr>
          <a:xfrm>
            <a:off x="126444" y="2881551"/>
            <a:ext cx="10199013"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2800" dirty="0">
                <a:solidFill>
                  <a:srgbClr val="2B4150"/>
                </a:solidFill>
                <a:latin typeface="Source Sans Pro" pitchFamily="34" charset="0"/>
                <a:ea typeface="Source Sans Pro" pitchFamily="34" charset="-122"/>
                <a:cs typeface="Source Sans Pro" pitchFamily="34" charset="-120"/>
              </a:rPr>
              <a:t>Introduction to the text generation </a:t>
            </a:r>
            <a:r>
              <a:rPr lang="en-US" sz="2800" dirty="0">
                <a:solidFill>
                  <a:srgbClr val="2B4150"/>
                </a:solidFill>
                <a:latin typeface="Source Sans Pro" pitchFamily="34" charset="0"/>
                <a:ea typeface="Source Sans Pro" pitchFamily="34" charset="-122"/>
                <a:cs typeface="Source Sans Pro" pitchFamily="34" charset="-120"/>
              </a:rPr>
              <a:t> </a:t>
            </a:r>
            <a:r>
              <a:rPr lang="en-US" sz="2800" dirty="0" smtClean="0">
                <a:solidFill>
                  <a:srgbClr val="2B4150"/>
                </a:solidFill>
                <a:latin typeface="Source Sans Pro" pitchFamily="34" charset="0"/>
                <a:ea typeface="Source Sans Pro" pitchFamily="34" charset="-122"/>
                <a:cs typeface="Source Sans Pro" pitchFamily="34" charset="-120"/>
              </a:rPr>
              <a:t>using </a:t>
            </a:r>
            <a:r>
              <a:rPr lang="en-US" sz="2800" dirty="0">
                <a:solidFill>
                  <a:srgbClr val="2B4150"/>
                </a:solidFill>
                <a:latin typeface="Source Sans Pro" pitchFamily="34" charset="0"/>
                <a:ea typeface="Source Sans Pro" pitchFamily="34" charset="-122"/>
                <a:cs typeface="Source Sans Pro" pitchFamily="34" charset="-120"/>
              </a:rPr>
              <a:t>generative adversarial networks (GANs)</a:t>
            </a:r>
            <a:endParaRPr lang="en-US" sz="2800" dirty="0"/>
          </a:p>
        </p:txBody>
      </p:sp>
      <p:sp>
        <p:nvSpPr>
          <p:cNvPr id="6" name="Text 4"/>
          <p:cNvSpPr/>
          <p:nvPr/>
        </p:nvSpPr>
        <p:spPr>
          <a:xfrm>
            <a:off x="126444" y="3637121"/>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2"/>
            </a:pPr>
            <a:r>
              <a:rPr lang="en-US" sz="2800" dirty="0">
                <a:solidFill>
                  <a:srgbClr val="2B4150"/>
                </a:solidFill>
                <a:latin typeface="Source Sans Pro" pitchFamily="34" charset="0"/>
                <a:ea typeface="Source Sans Pro" pitchFamily="34" charset="-122"/>
                <a:cs typeface="Source Sans Pro" pitchFamily="34" charset="-120"/>
              </a:rPr>
              <a:t>Overview of the project goals and key objectives</a:t>
            </a:r>
            <a:endParaRPr lang="en-US" sz="2800" dirty="0"/>
          </a:p>
        </p:txBody>
      </p:sp>
      <p:sp>
        <p:nvSpPr>
          <p:cNvPr id="7" name="Text 5"/>
          <p:cNvSpPr/>
          <p:nvPr/>
        </p:nvSpPr>
        <p:spPr>
          <a:xfrm>
            <a:off x="126444" y="4259044"/>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3"/>
            </a:pPr>
            <a:r>
              <a:rPr lang="en-US" sz="2800" dirty="0">
                <a:solidFill>
                  <a:srgbClr val="2B4150"/>
                </a:solidFill>
                <a:latin typeface="Source Sans Pro" pitchFamily="34" charset="0"/>
                <a:ea typeface="Source Sans Pro" pitchFamily="34" charset="-122"/>
                <a:cs typeface="Source Sans Pro" pitchFamily="34" charset="-120"/>
              </a:rPr>
              <a:t>Explanation of the technical approach, including model architecture and training process</a:t>
            </a:r>
            <a:endParaRPr lang="en-US" sz="2800" dirty="0"/>
          </a:p>
        </p:txBody>
      </p:sp>
      <p:sp>
        <p:nvSpPr>
          <p:cNvPr id="8" name="Text 6"/>
          <p:cNvSpPr/>
          <p:nvPr/>
        </p:nvSpPr>
        <p:spPr>
          <a:xfrm>
            <a:off x="126444" y="4880967"/>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4"/>
            </a:pPr>
            <a:r>
              <a:rPr lang="en-US" sz="2800" dirty="0">
                <a:solidFill>
                  <a:srgbClr val="2B4150"/>
                </a:solidFill>
                <a:latin typeface="Source Sans Pro" pitchFamily="34" charset="0"/>
                <a:ea typeface="Source Sans Pro" pitchFamily="34" charset="-122"/>
                <a:cs typeface="Source Sans Pro" pitchFamily="34" charset="-120"/>
              </a:rPr>
              <a:t>Presentation of the project timeline and key milestones</a:t>
            </a:r>
            <a:endParaRPr lang="en-US" sz="2800" dirty="0"/>
          </a:p>
        </p:txBody>
      </p:sp>
      <p:sp>
        <p:nvSpPr>
          <p:cNvPr id="9" name="Text 7"/>
          <p:cNvSpPr/>
          <p:nvPr/>
        </p:nvSpPr>
        <p:spPr>
          <a:xfrm>
            <a:off x="126444" y="5414010"/>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5"/>
            </a:pPr>
            <a:r>
              <a:rPr lang="en-US" sz="2800" dirty="0">
                <a:solidFill>
                  <a:srgbClr val="2B4150"/>
                </a:solidFill>
                <a:latin typeface="Source Sans Pro" pitchFamily="34" charset="0"/>
                <a:ea typeface="Source Sans Pro" pitchFamily="34" charset="-122"/>
                <a:cs typeface="Source Sans Pro" pitchFamily="34" charset="-120"/>
              </a:rPr>
              <a:t>Discussion of the expected outputs and potential applications of the technology</a:t>
            </a:r>
            <a:endParaRPr lang="en-US" sz="2800" dirty="0"/>
          </a:p>
        </p:txBody>
      </p:sp>
      <p:sp>
        <p:nvSpPr>
          <p:cNvPr id="10" name="Text 8"/>
          <p:cNvSpPr/>
          <p:nvPr/>
        </p:nvSpPr>
        <p:spPr>
          <a:xfrm>
            <a:off x="126444" y="5769412"/>
            <a:ext cx="10199013" cy="355402"/>
          </a:xfrm>
          <a:prstGeom prst="rect">
            <a:avLst/>
          </a:prstGeom>
          <a:noFill/>
          <a:ln/>
        </p:spPr>
        <p:txBody>
          <a:bodyPr wrap="none" rtlCol="0" anchor="t"/>
          <a:lstStyle/>
          <a:p>
            <a:pPr algn="l">
              <a:lnSpc>
                <a:spcPts val="2799"/>
              </a:lnSpc>
              <a:buSzPct val="100000"/>
            </a:pPr>
            <a:endParaRPr lang="en-US" sz="2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547449" y="858322"/>
            <a:ext cx="5554980" cy="694373"/>
          </a:xfrm>
          <a:prstGeom prst="rect">
            <a:avLst/>
          </a:prstGeom>
          <a:noFill/>
          <a:ln/>
        </p:spPr>
        <p:txBody>
          <a:bodyPr wrap="none" rtlCol="0" anchor="t"/>
          <a:lstStyle/>
          <a:p>
            <a:pPr marL="0" indent="0">
              <a:lnSpc>
                <a:spcPts val="5468"/>
              </a:lnSpc>
              <a:buNone/>
            </a:pPr>
            <a:r>
              <a:rPr lang="en-US" sz="4374" dirty="0">
                <a:solidFill>
                  <a:srgbClr val="124E73"/>
                </a:solidFill>
                <a:latin typeface="MuseoModerno" pitchFamily="34" charset="0"/>
                <a:ea typeface="MuseoModerno" pitchFamily="34" charset="-122"/>
                <a:cs typeface="MuseoModerno" pitchFamily="34" charset="-120"/>
              </a:rPr>
              <a:t>Problem Statement</a:t>
            </a:r>
            <a:endParaRPr lang="en-US" sz="4374" dirty="0"/>
          </a:p>
        </p:txBody>
      </p:sp>
      <p:sp>
        <p:nvSpPr>
          <p:cNvPr id="6" name="Text 3"/>
          <p:cNvSpPr/>
          <p:nvPr/>
        </p:nvSpPr>
        <p:spPr>
          <a:xfrm>
            <a:off x="833199" y="2705100"/>
            <a:ext cx="7477601" cy="2989659"/>
          </a:xfrm>
          <a:prstGeom prst="rect">
            <a:avLst/>
          </a:prstGeom>
          <a:noFill/>
          <a:ln/>
        </p:spPr>
        <p:txBody>
          <a:bodyPr wrap="square" rtlCol="0" anchor="t"/>
          <a:lstStyle/>
          <a:p>
            <a:pPr marL="0" indent="0">
              <a:lnSpc>
                <a:spcPts val="2799"/>
              </a:lnSpc>
              <a:buNone/>
            </a:pPr>
            <a:r>
              <a:rPr lang="en-US" sz="2400" dirty="0">
                <a:solidFill>
                  <a:srgbClr val="2B4150"/>
                </a:solidFill>
                <a:latin typeface="Source Sans Pro" pitchFamily="34" charset="0"/>
                <a:ea typeface="Source Sans Pro" pitchFamily="34" charset="-122"/>
                <a:cs typeface="Source Sans Pro" pitchFamily="34" charset="-120"/>
              </a:rPr>
              <a:t>The key challenge in text generation is the inherent complexity and subjectivity of language. Generating coherent, contextually-relevant, and meaningful text that can mimic human writing requires sophisticated machine learning models capable of capturing the nuances of natural language. This problem statement aims to address these challenges through the development of a text generation system using a Generative Adversarial Network (GAN) approach.</a:t>
            </a:r>
            <a:endParaRPr lang="en-US" sz="2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
        <p:nvSpPr>
          <p:cNvPr id="4" name="Text 2"/>
          <p:cNvSpPr/>
          <p:nvPr/>
        </p:nvSpPr>
        <p:spPr>
          <a:xfrm>
            <a:off x="2037993" y="1104662"/>
            <a:ext cx="5554980" cy="694373"/>
          </a:xfrm>
          <a:prstGeom prst="rect">
            <a:avLst/>
          </a:prstGeom>
          <a:noFill/>
          <a:ln/>
        </p:spPr>
        <p:txBody>
          <a:bodyPr wrap="none" rtlCol="0" anchor="t"/>
          <a:lstStyle/>
          <a:p>
            <a:pPr marL="0" indent="0">
              <a:lnSpc>
                <a:spcPts val="5468"/>
              </a:lnSpc>
              <a:buNone/>
            </a:pPr>
            <a:r>
              <a:rPr lang="en-US" sz="4374" dirty="0">
                <a:solidFill>
                  <a:srgbClr val="124E73"/>
                </a:solidFill>
                <a:latin typeface="MuseoModerno" pitchFamily="34" charset="0"/>
                <a:ea typeface="MuseoModerno" pitchFamily="34" charset="-122"/>
                <a:cs typeface="MuseoModerno" pitchFamily="34" charset="-120"/>
              </a:rPr>
              <a:t>Project Overview</a:t>
            </a:r>
            <a:endParaRPr lang="en-US" sz="4374" dirty="0"/>
          </a:p>
        </p:txBody>
      </p:sp>
      <p:sp>
        <p:nvSpPr>
          <p:cNvPr id="5" name="Shape 3"/>
          <p:cNvSpPr/>
          <p:nvPr/>
        </p:nvSpPr>
        <p:spPr>
          <a:xfrm>
            <a:off x="2037993" y="2472571"/>
            <a:ext cx="388739" cy="388739"/>
          </a:xfrm>
          <a:prstGeom prst="roundRect">
            <a:avLst>
              <a:gd name="adj" fmla="val 17148"/>
            </a:avLst>
          </a:prstGeom>
          <a:solidFill>
            <a:srgbClr val="F6F0E4"/>
          </a:solidFill>
          <a:ln/>
        </p:spPr>
      </p:sp>
      <p:sp>
        <p:nvSpPr>
          <p:cNvPr id="6" name="Text 4"/>
          <p:cNvSpPr/>
          <p:nvPr/>
        </p:nvSpPr>
        <p:spPr>
          <a:xfrm>
            <a:off x="2648903" y="2493288"/>
            <a:ext cx="3488769" cy="347186"/>
          </a:xfrm>
          <a:prstGeom prst="rect">
            <a:avLst/>
          </a:prstGeom>
          <a:noFill/>
          <a:ln/>
        </p:spPr>
        <p:txBody>
          <a:bodyPr wrap="none" rtlCol="0" anchor="t"/>
          <a:lstStyle/>
          <a:p>
            <a:pPr marL="0" indent="0">
              <a:lnSpc>
                <a:spcPts val="2734"/>
              </a:lnSpc>
              <a:buNone/>
            </a:pPr>
            <a:r>
              <a:rPr lang="en-US" sz="2187" dirty="0">
                <a:solidFill>
                  <a:srgbClr val="124E73"/>
                </a:solidFill>
                <a:latin typeface="MuseoModerno" pitchFamily="34" charset="0"/>
                <a:ea typeface="MuseoModerno" pitchFamily="34" charset="-122"/>
                <a:cs typeface="MuseoModerno" pitchFamily="34" charset="-120"/>
              </a:rPr>
              <a:t>Exploring Text Generation</a:t>
            </a:r>
            <a:endParaRPr lang="en-US" sz="2187" dirty="0"/>
          </a:p>
        </p:txBody>
      </p:sp>
      <p:sp>
        <p:nvSpPr>
          <p:cNvPr id="7" name="Text 5"/>
          <p:cNvSpPr/>
          <p:nvPr/>
        </p:nvSpPr>
        <p:spPr>
          <a:xfrm>
            <a:off x="2648903" y="2973705"/>
            <a:ext cx="4555212" cy="1777008"/>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The project focuses on developing a text generation model using a generative adversarial network (GAN) approach. The goal is to create an AI system capable of generating coherent and contextually relevant text.</a:t>
            </a:r>
            <a:endParaRPr lang="en-US" sz="1750" dirty="0"/>
          </a:p>
        </p:txBody>
      </p:sp>
      <p:sp>
        <p:nvSpPr>
          <p:cNvPr id="8" name="Shape 6"/>
          <p:cNvSpPr/>
          <p:nvPr/>
        </p:nvSpPr>
        <p:spPr>
          <a:xfrm>
            <a:off x="7426285" y="2472571"/>
            <a:ext cx="388739" cy="388739"/>
          </a:xfrm>
          <a:prstGeom prst="roundRect">
            <a:avLst>
              <a:gd name="adj" fmla="val 17148"/>
            </a:avLst>
          </a:prstGeom>
          <a:solidFill>
            <a:srgbClr val="F6F0E4"/>
          </a:solidFill>
          <a:ln/>
        </p:spPr>
      </p:sp>
      <p:sp>
        <p:nvSpPr>
          <p:cNvPr id="9" name="Text 7"/>
          <p:cNvSpPr/>
          <p:nvPr/>
        </p:nvSpPr>
        <p:spPr>
          <a:xfrm>
            <a:off x="8037195" y="2493288"/>
            <a:ext cx="3115628" cy="347186"/>
          </a:xfrm>
          <a:prstGeom prst="rect">
            <a:avLst/>
          </a:prstGeom>
          <a:noFill/>
          <a:ln/>
        </p:spPr>
        <p:txBody>
          <a:bodyPr wrap="none" rtlCol="0" anchor="t"/>
          <a:lstStyle/>
          <a:p>
            <a:pPr marL="0" indent="0">
              <a:lnSpc>
                <a:spcPts val="2734"/>
              </a:lnSpc>
              <a:buNone/>
            </a:pPr>
            <a:r>
              <a:rPr lang="en-US" sz="2187" dirty="0">
                <a:solidFill>
                  <a:srgbClr val="124E73"/>
                </a:solidFill>
                <a:latin typeface="MuseoModerno" pitchFamily="34" charset="0"/>
                <a:ea typeface="MuseoModerno" pitchFamily="34" charset="-122"/>
                <a:cs typeface="MuseoModerno" pitchFamily="34" charset="-120"/>
              </a:rPr>
              <a:t>Innovative Architecture</a:t>
            </a:r>
            <a:endParaRPr lang="en-US" sz="2187" dirty="0"/>
          </a:p>
        </p:txBody>
      </p:sp>
      <p:sp>
        <p:nvSpPr>
          <p:cNvPr id="10" name="Text 8"/>
          <p:cNvSpPr/>
          <p:nvPr/>
        </p:nvSpPr>
        <p:spPr>
          <a:xfrm>
            <a:off x="8037195" y="2973705"/>
            <a:ext cx="4555212" cy="1421606"/>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The proposed model combines a generative network and a discriminative network, allowing for iterative refinement of the generated text to improve quality and realism.</a:t>
            </a:r>
            <a:endParaRPr lang="en-US" sz="1750" dirty="0"/>
          </a:p>
        </p:txBody>
      </p:sp>
      <p:sp>
        <p:nvSpPr>
          <p:cNvPr id="11" name="Shape 9"/>
          <p:cNvSpPr/>
          <p:nvPr/>
        </p:nvSpPr>
        <p:spPr>
          <a:xfrm>
            <a:off x="2037993" y="5202079"/>
            <a:ext cx="388739" cy="388739"/>
          </a:xfrm>
          <a:prstGeom prst="roundRect">
            <a:avLst>
              <a:gd name="adj" fmla="val 17148"/>
            </a:avLst>
          </a:prstGeom>
          <a:solidFill>
            <a:srgbClr val="F6F0E4"/>
          </a:solidFill>
          <a:ln/>
        </p:spPr>
      </p:sp>
      <p:sp>
        <p:nvSpPr>
          <p:cNvPr id="12" name="Text 10"/>
          <p:cNvSpPr/>
          <p:nvPr/>
        </p:nvSpPr>
        <p:spPr>
          <a:xfrm>
            <a:off x="2648903" y="5222796"/>
            <a:ext cx="2777490" cy="347186"/>
          </a:xfrm>
          <a:prstGeom prst="rect">
            <a:avLst/>
          </a:prstGeom>
          <a:noFill/>
          <a:ln/>
        </p:spPr>
        <p:txBody>
          <a:bodyPr wrap="none" rtlCol="0" anchor="t"/>
          <a:lstStyle/>
          <a:p>
            <a:pPr marL="0" indent="0">
              <a:lnSpc>
                <a:spcPts val="2734"/>
              </a:lnSpc>
              <a:buNone/>
            </a:pPr>
            <a:r>
              <a:rPr lang="en-US" sz="2187" dirty="0">
                <a:solidFill>
                  <a:srgbClr val="124E73"/>
                </a:solidFill>
                <a:latin typeface="MuseoModerno" pitchFamily="34" charset="0"/>
                <a:ea typeface="MuseoModerno" pitchFamily="34" charset="-122"/>
                <a:cs typeface="MuseoModerno" pitchFamily="34" charset="-120"/>
              </a:rPr>
              <a:t>Diverse Applications</a:t>
            </a:r>
            <a:endParaRPr lang="en-US" sz="2187" dirty="0"/>
          </a:p>
        </p:txBody>
      </p:sp>
      <p:sp>
        <p:nvSpPr>
          <p:cNvPr id="13" name="Text 11"/>
          <p:cNvSpPr/>
          <p:nvPr/>
        </p:nvSpPr>
        <p:spPr>
          <a:xfrm>
            <a:off x="2648903" y="5703213"/>
            <a:ext cx="4555212" cy="1421606"/>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The text generation capabilities can be applied to a wide range of domains, from content creation and language modeling to conversational AI and personalized writing assistance.</a:t>
            </a:r>
            <a:endParaRPr lang="en-US" sz="1750" dirty="0"/>
          </a:p>
        </p:txBody>
      </p:sp>
      <p:sp>
        <p:nvSpPr>
          <p:cNvPr id="14" name="Shape 12"/>
          <p:cNvSpPr/>
          <p:nvPr/>
        </p:nvSpPr>
        <p:spPr>
          <a:xfrm>
            <a:off x="7426285" y="5202079"/>
            <a:ext cx="388739" cy="388739"/>
          </a:xfrm>
          <a:prstGeom prst="roundRect">
            <a:avLst>
              <a:gd name="adj" fmla="val 17148"/>
            </a:avLst>
          </a:prstGeom>
          <a:solidFill>
            <a:srgbClr val="F6F0E4"/>
          </a:solidFill>
          <a:ln/>
        </p:spPr>
      </p:sp>
      <p:sp>
        <p:nvSpPr>
          <p:cNvPr id="15" name="Text 13"/>
          <p:cNvSpPr/>
          <p:nvPr/>
        </p:nvSpPr>
        <p:spPr>
          <a:xfrm>
            <a:off x="8037195" y="5222796"/>
            <a:ext cx="2777490" cy="347186"/>
          </a:xfrm>
          <a:prstGeom prst="rect">
            <a:avLst/>
          </a:prstGeom>
          <a:noFill/>
          <a:ln/>
        </p:spPr>
        <p:txBody>
          <a:bodyPr wrap="none" rtlCol="0" anchor="t"/>
          <a:lstStyle/>
          <a:p>
            <a:pPr marL="0" indent="0">
              <a:lnSpc>
                <a:spcPts val="2734"/>
              </a:lnSpc>
              <a:buNone/>
            </a:pPr>
            <a:r>
              <a:rPr lang="en-US" sz="2187" dirty="0">
                <a:solidFill>
                  <a:srgbClr val="124E73"/>
                </a:solidFill>
                <a:latin typeface="MuseoModerno" pitchFamily="34" charset="0"/>
                <a:ea typeface="MuseoModerno" pitchFamily="34" charset="-122"/>
                <a:cs typeface="MuseoModerno" pitchFamily="34" charset="-120"/>
              </a:rPr>
              <a:t>Advancing the Field</a:t>
            </a:r>
            <a:endParaRPr lang="en-US" sz="2187" dirty="0"/>
          </a:p>
        </p:txBody>
      </p:sp>
      <p:sp>
        <p:nvSpPr>
          <p:cNvPr id="16" name="Text 14"/>
          <p:cNvSpPr/>
          <p:nvPr/>
        </p:nvSpPr>
        <p:spPr>
          <a:xfrm>
            <a:off x="8037195" y="5703213"/>
            <a:ext cx="4555212" cy="1421606"/>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This project aims to push the boundaries of natural language processing and contribute to the ongoing research in the field of generative AI models.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
        <p:nvSpPr>
          <p:cNvPr id="4" name="Text 2"/>
          <p:cNvSpPr/>
          <p:nvPr/>
        </p:nvSpPr>
        <p:spPr>
          <a:xfrm>
            <a:off x="2037993" y="972860"/>
            <a:ext cx="5810369" cy="694373"/>
          </a:xfrm>
          <a:prstGeom prst="rect">
            <a:avLst/>
          </a:prstGeom>
          <a:noFill/>
          <a:ln/>
        </p:spPr>
        <p:txBody>
          <a:bodyPr wrap="none" rtlCol="0" anchor="t"/>
          <a:lstStyle/>
          <a:p>
            <a:pPr marL="0" indent="0">
              <a:lnSpc>
                <a:spcPts val="5468"/>
              </a:lnSpc>
              <a:buNone/>
            </a:pPr>
            <a:r>
              <a:rPr lang="en-US" sz="4374" dirty="0">
                <a:solidFill>
                  <a:srgbClr val="124E73"/>
                </a:solidFill>
                <a:latin typeface="MuseoModerno" pitchFamily="34" charset="0"/>
                <a:ea typeface="MuseoModerno" pitchFamily="34" charset="-122"/>
                <a:cs typeface="MuseoModerno" pitchFamily="34" charset="-120"/>
              </a:rPr>
              <a:t>Who are the end user</a:t>
            </a:r>
            <a:endParaRPr lang="en-US" sz="4374" dirty="0"/>
          </a:p>
        </p:txBody>
      </p:sp>
      <p:sp>
        <p:nvSpPr>
          <p:cNvPr id="5" name="Text 3"/>
          <p:cNvSpPr/>
          <p:nvPr/>
        </p:nvSpPr>
        <p:spPr>
          <a:xfrm>
            <a:off x="2037993" y="2222659"/>
            <a:ext cx="2232065" cy="347186"/>
          </a:xfrm>
          <a:prstGeom prst="rect">
            <a:avLst/>
          </a:prstGeom>
          <a:noFill/>
          <a:ln/>
        </p:spPr>
        <p:txBody>
          <a:bodyPr wrap="none" rtlCol="0" anchor="t"/>
          <a:lstStyle/>
          <a:p>
            <a:pPr marL="0" indent="0">
              <a:lnSpc>
                <a:spcPts val="2734"/>
              </a:lnSpc>
              <a:buNone/>
            </a:pPr>
            <a:r>
              <a:rPr lang="en-US" sz="2187" dirty="0">
                <a:solidFill>
                  <a:srgbClr val="124E73"/>
                </a:solidFill>
                <a:latin typeface="MuseoModerno" pitchFamily="34" charset="0"/>
                <a:ea typeface="MuseoModerno" pitchFamily="34" charset="-122"/>
                <a:cs typeface="MuseoModerno" pitchFamily="34" charset="-120"/>
              </a:rPr>
              <a:t>Researchers</a:t>
            </a:r>
            <a:endParaRPr lang="en-US" sz="2187" dirty="0"/>
          </a:p>
        </p:txBody>
      </p:sp>
      <p:sp>
        <p:nvSpPr>
          <p:cNvPr id="6" name="Text 4"/>
          <p:cNvSpPr/>
          <p:nvPr/>
        </p:nvSpPr>
        <p:spPr>
          <a:xfrm>
            <a:off x="2037993" y="2792016"/>
            <a:ext cx="2232065" cy="4264819"/>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The primary end users of this text generation project are researchers in the field of artificial intelligence and machine learning. They will leverage the model to explore new text generation techniques and push the boundaries of natural language processing.</a:t>
            </a:r>
            <a:endParaRPr lang="en-US" sz="1750" dirty="0"/>
          </a:p>
        </p:txBody>
      </p:sp>
      <p:sp>
        <p:nvSpPr>
          <p:cNvPr id="7" name="Text 5"/>
          <p:cNvSpPr/>
          <p:nvPr/>
        </p:nvSpPr>
        <p:spPr>
          <a:xfrm>
            <a:off x="4819650" y="2222659"/>
            <a:ext cx="2232065" cy="347186"/>
          </a:xfrm>
          <a:prstGeom prst="rect">
            <a:avLst/>
          </a:prstGeom>
          <a:noFill/>
          <a:ln/>
        </p:spPr>
        <p:txBody>
          <a:bodyPr wrap="none" rtlCol="0" anchor="t"/>
          <a:lstStyle/>
          <a:p>
            <a:pPr marL="0" indent="0">
              <a:lnSpc>
                <a:spcPts val="2734"/>
              </a:lnSpc>
              <a:buNone/>
            </a:pPr>
            <a:r>
              <a:rPr lang="en-US" sz="2187" dirty="0">
                <a:solidFill>
                  <a:srgbClr val="124E73"/>
                </a:solidFill>
                <a:latin typeface="MuseoModerno" pitchFamily="34" charset="0"/>
                <a:ea typeface="MuseoModerno" pitchFamily="34" charset="-122"/>
                <a:cs typeface="MuseoModerno" pitchFamily="34" charset="-120"/>
              </a:rPr>
              <a:t>Developers</a:t>
            </a:r>
            <a:endParaRPr lang="en-US" sz="2187" dirty="0"/>
          </a:p>
        </p:txBody>
      </p:sp>
      <p:sp>
        <p:nvSpPr>
          <p:cNvPr id="8" name="Text 6"/>
          <p:cNvSpPr/>
          <p:nvPr/>
        </p:nvSpPr>
        <p:spPr>
          <a:xfrm>
            <a:off x="4819650" y="2792016"/>
            <a:ext cx="2232065" cy="4264819"/>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Developers working on AI/ML applications will also benefit from this project. They can integrate the text generation model into their products and services to enhance user experiences through more natural and contextual language interactions.</a:t>
            </a:r>
            <a:endParaRPr lang="en-US" sz="1750" dirty="0"/>
          </a:p>
        </p:txBody>
      </p:sp>
      <p:sp>
        <p:nvSpPr>
          <p:cNvPr id="9" name="Text 7"/>
          <p:cNvSpPr/>
          <p:nvPr/>
        </p:nvSpPr>
        <p:spPr>
          <a:xfrm>
            <a:off x="7601307" y="2222659"/>
            <a:ext cx="2232065" cy="347186"/>
          </a:xfrm>
          <a:prstGeom prst="rect">
            <a:avLst/>
          </a:prstGeom>
          <a:noFill/>
          <a:ln/>
        </p:spPr>
        <p:txBody>
          <a:bodyPr wrap="none" rtlCol="0" anchor="t"/>
          <a:lstStyle/>
          <a:p>
            <a:pPr marL="0" indent="0">
              <a:lnSpc>
                <a:spcPts val="2734"/>
              </a:lnSpc>
              <a:buNone/>
            </a:pPr>
            <a:r>
              <a:rPr lang="en-US" sz="2187" dirty="0">
                <a:solidFill>
                  <a:srgbClr val="124E73"/>
                </a:solidFill>
                <a:latin typeface="MuseoModerno" pitchFamily="34" charset="0"/>
                <a:ea typeface="MuseoModerno" pitchFamily="34" charset="-122"/>
                <a:cs typeface="MuseoModerno" pitchFamily="34" charset="-120"/>
              </a:rPr>
              <a:t>Enterprises</a:t>
            </a:r>
            <a:endParaRPr lang="en-US" sz="2187" dirty="0"/>
          </a:p>
        </p:txBody>
      </p:sp>
      <p:sp>
        <p:nvSpPr>
          <p:cNvPr id="10" name="Text 8"/>
          <p:cNvSpPr/>
          <p:nvPr/>
        </p:nvSpPr>
        <p:spPr>
          <a:xfrm>
            <a:off x="7601307" y="2792016"/>
            <a:ext cx="2232065" cy="3909417"/>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Large enterprises across industries like finance, healthcare, and e-commerce can adopt this text generation model to automate content creation, improve customer service, and streamline internal communications.</a:t>
            </a:r>
            <a:endParaRPr lang="en-US" sz="1750" dirty="0"/>
          </a:p>
        </p:txBody>
      </p:sp>
      <p:sp>
        <p:nvSpPr>
          <p:cNvPr id="11" name="Text 9"/>
          <p:cNvSpPr/>
          <p:nvPr/>
        </p:nvSpPr>
        <p:spPr>
          <a:xfrm>
            <a:off x="10382964" y="2222659"/>
            <a:ext cx="2232065" cy="347186"/>
          </a:xfrm>
          <a:prstGeom prst="rect">
            <a:avLst/>
          </a:prstGeom>
          <a:noFill/>
          <a:ln/>
        </p:spPr>
        <p:txBody>
          <a:bodyPr wrap="none" rtlCol="0" anchor="t"/>
          <a:lstStyle/>
          <a:p>
            <a:pPr marL="0" indent="0">
              <a:lnSpc>
                <a:spcPts val="2734"/>
              </a:lnSpc>
              <a:buNone/>
            </a:pPr>
            <a:r>
              <a:rPr lang="en-US" sz="2187" dirty="0">
                <a:solidFill>
                  <a:srgbClr val="124E73"/>
                </a:solidFill>
                <a:latin typeface="MuseoModerno" pitchFamily="34" charset="0"/>
                <a:ea typeface="MuseoModerno" pitchFamily="34" charset="-122"/>
                <a:cs typeface="MuseoModerno" pitchFamily="34" charset="-120"/>
              </a:rPr>
              <a:t>General Public</a:t>
            </a:r>
            <a:endParaRPr lang="en-US" sz="2187" dirty="0"/>
          </a:p>
        </p:txBody>
      </p:sp>
      <p:sp>
        <p:nvSpPr>
          <p:cNvPr id="12" name="Text 10"/>
          <p:cNvSpPr/>
          <p:nvPr/>
        </p:nvSpPr>
        <p:spPr>
          <a:xfrm>
            <a:off x="10382964" y="2792016"/>
            <a:ext cx="2232065" cy="4264819"/>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While not the primary target, the general public may also benefit from the advancements in text generation as it leads to more natural and engaging interactions with AI-powered chatbots, virtual assistants, and other language-based applications.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
        <p:nvSpPr>
          <p:cNvPr id="4" name="Text 2"/>
          <p:cNvSpPr/>
          <p:nvPr/>
        </p:nvSpPr>
        <p:spPr>
          <a:xfrm>
            <a:off x="2037993" y="1801654"/>
            <a:ext cx="5972413" cy="555427"/>
          </a:xfrm>
          <a:prstGeom prst="rect">
            <a:avLst/>
          </a:prstGeom>
          <a:noFill/>
          <a:ln/>
        </p:spPr>
        <p:txBody>
          <a:bodyPr wrap="none" rtlCol="0" anchor="t"/>
          <a:lstStyle/>
          <a:p>
            <a:pPr marL="0" indent="0">
              <a:lnSpc>
                <a:spcPts val="4374"/>
              </a:lnSpc>
              <a:buNone/>
            </a:pPr>
            <a:r>
              <a:rPr lang="en-US" sz="3499" dirty="0">
                <a:solidFill>
                  <a:srgbClr val="124E73"/>
                </a:solidFill>
                <a:latin typeface="MuseoModerno" pitchFamily="34" charset="0"/>
                <a:ea typeface="MuseoModerno" pitchFamily="34" charset="-122"/>
                <a:cs typeface="MuseoModerno" pitchFamily="34" charset="-120"/>
              </a:rPr>
              <a:t>Your Solution and Its Value</a:t>
            </a:r>
            <a:endParaRPr lang="en-US" sz="3499" dirty="0"/>
          </a:p>
        </p:txBody>
      </p:sp>
      <p:pic>
        <p:nvPicPr>
          <p:cNvPr id="5" name="Image 0" descr="preencoded.png"/>
          <p:cNvPicPr>
            <a:picLocks noChangeAspect="1"/>
          </p:cNvPicPr>
          <p:nvPr/>
        </p:nvPicPr>
        <p:blipFill>
          <a:blip r:embed="rId3"/>
          <a:stretch>
            <a:fillRect/>
          </a:stretch>
        </p:blipFill>
        <p:spPr>
          <a:xfrm>
            <a:off x="2037993" y="2801422"/>
            <a:ext cx="444341" cy="444341"/>
          </a:xfrm>
          <a:prstGeom prst="rect">
            <a:avLst/>
          </a:prstGeom>
        </p:spPr>
      </p:pic>
      <p:sp>
        <p:nvSpPr>
          <p:cNvPr id="6" name="Text 3"/>
          <p:cNvSpPr/>
          <p:nvPr/>
        </p:nvSpPr>
        <p:spPr>
          <a:xfrm>
            <a:off x="2037993" y="3467933"/>
            <a:ext cx="2388632" cy="694373"/>
          </a:xfrm>
          <a:prstGeom prst="rect">
            <a:avLst/>
          </a:prstGeom>
          <a:noFill/>
          <a:ln/>
        </p:spPr>
        <p:txBody>
          <a:bodyPr wrap="square" rtlCol="0" anchor="t"/>
          <a:lstStyle/>
          <a:p>
            <a:pPr marL="0" indent="0" algn="l">
              <a:lnSpc>
                <a:spcPts val="2734"/>
              </a:lnSpc>
              <a:buNone/>
            </a:pPr>
            <a:r>
              <a:rPr lang="en-US" sz="2187" dirty="0">
                <a:solidFill>
                  <a:srgbClr val="124E73"/>
                </a:solidFill>
                <a:latin typeface="MuseoModerno" pitchFamily="34" charset="0"/>
                <a:ea typeface="MuseoModerno" pitchFamily="34" charset="-122"/>
                <a:cs typeface="MuseoModerno" pitchFamily="34" charset="-120"/>
              </a:rPr>
              <a:t>Targeted Approach</a:t>
            </a:r>
            <a:endParaRPr lang="en-US" sz="2187" dirty="0"/>
          </a:p>
        </p:txBody>
      </p:sp>
      <p:sp>
        <p:nvSpPr>
          <p:cNvPr id="7" name="Text 4"/>
          <p:cNvSpPr/>
          <p:nvPr/>
        </p:nvSpPr>
        <p:spPr>
          <a:xfrm>
            <a:off x="2037993" y="4295537"/>
            <a:ext cx="2388632" cy="1777008"/>
          </a:xfrm>
          <a:prstGeom prst="rect">
            <a:avLst/>
          </a:prstGeom>
          <a:noFill/>
          <a:ln/>
        </p:spPr>
        <p:txBody>
          <a:bodyPr wrap="square" rtlCol="0" anchor="t"/>
          <a:lstStyle/>
          <a:p>
            <a:pPr marL="0" indent="0" algn="l">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Our solution employs a targeted GAN model that generates text tailored to the user's specific needs and preferences.</a:t>
            </a:r>
            <a:endParaRPr lang="en-US" sz="1750" dirty="0"/>
          </a:p>
        </p:txBody>
      </p:sp>
      <p:pic>
        <p:nvPicPr>
          <p:cNvPr id="8" name="Image 1" descr="preencoded.png"/>
          <p:cNvPicPr>
            <a:picLocks noChangeAspect="1"/>
          </p:cNvPicPr>
          <p:nvPr/>
        </p:nvPicPr>
        <p:blipFill>
          <a:blip r:embed="rId4"/>
          <a:stretch>
            <a:fillRect/>
          </a:stretch>
        </p:blipFill>
        <p:spPr>
          <a:xfrm>
            <a:off x="4759881" y="2801422"/>
            <a:ext cx="444341" cy="444341"/>
          </a:xfrm>
          <a:prstGeom prst="rect">
            <a:avLst/>
          </a:prstGeom>
        </p:spPr>
      </p:pic>
      <p:sp>
        <p:nvSpPr>
          <p:cNvPr id="9" name="Text 5"/>
          <p:cNvSpPr/>
          <p:nvPr/>
        </p:nvSpPr>
        <p:spPr>
          <a:xfrm>
            <a:off x="4759881" y="3467933"/>
            <a:ext cx="2388632" cy="694373"/>
          </a:xfrm>
          <a:prstGeom prst="rect">
            <a:avLst/>
          </a:prstGeom>
          <a:noFill/>
          <a:ln/>
        </p:spPr>
        <p:txBody>
          <a:bodyPr wrap="square" rtlCol="0" anchor="t"/>
          <a:lstStyle/>
          <a:p>
            <a:pPr marL="0" indent="0" algn="l">
              <a:lnSpc>
                <a:spcPts val="2734"/>
              </a:lnSpc>
              <a:buNone/>
            </a:pPr>
            <a:r>
              <a:rPr lang="en-US" sz="2187" dirty="0">
                <a:solidFill>
                  <a:srgbClr val="124E73"/>
                </a:solidFill>
                <a:latin typeface="MuseoModerno" pitchFamily="34" charset="0"/>
                <a:ea typeface="MuseoModerno" pitchFamily="34" charset="-122"/>
                <a:cs typeface="MuseoModerno" pitchFamily="34" charset="-120"/>
              </a:rPr>
              <a:t>High-Quality Output</a:t>
            </a:r>
            <a:endParaRPr lang="en-US" sz="2187" dirty="0"/>
          </a:p>
        </p:txBody>
      </p:sp>
      <p:sp>
        <p:nvSpPr>
          <p:cNvPr id="10" name="Text 6"/>
          <p:cNvSpPr/>
          <p:nvPr/>
        </p:nvSpPr>
        <p:spPr>
          <a:xfrm>
            <a:off x="4759881" y="4295537"/>
            <a:ext cx="2388632" cy="2132409"/>
          </a:xfrm>
          <a:prstGeom prst="rect">
            <a:avLst/>
          </a:prstGeom>
          <a:noFill/>
          <a:ln/>
        </p:spPr>
        <p:txBody>
          <a:bodyPr wrap="square" rtlCol="0" anchor="t"/>
          <a:lstStyle/>
          <a:p>
            <a:pPr marL="0" indent="0" algn="l">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The GAN model is trained on a diverse dataset to produce coherent, natural-sounding text with a high level of quality.</a:t>
            </a:r>
            <a:endParaRPr lang="en-US" sz="1750" dirty="0"/>
          </a:p>
        </p:txBody>
      </p:sp>
      <p:pic>
        <p:nvPicPr>
          <p:cNvPr id="11" name="Image 2" descr="preencoded.png"/>
          <p:cNvPicPr>
            <a:picLocks noChangeAspect="1"/>
          </p:cNvPicPr>
          <p:nvPr/>
        </p:nvPicPr>
        <p:blipFill>
          <a:blip r:embed="rId5"/>
          <a:stretch>
            <a:fillRect/>
          </a:stretch>
        </p:blipFill>
        <p:spPr>
          <a:xfrm>
            <a:off x="7481768" y="2801422"/>
            <a:ext cx="444341" cy="444341"/>
          </a:xfrm>
          <a:prstGeom prst="rect">
            <a:avLst/>
          </a:prstGeom>
        </p:spPr>
      </p:pic>
      <p:sp>
        <p:nvSpPr>
          <p:cNvPr id="12" name="Text 7"/>
          <p:cNvSpPr/>
          <p:nvPr/>
        </p:nvSpPr>
        <p:spPr>
          <a:xfrm>
            <a:off x="7481768" y="3467933"/>
            <a:ext cx="2388632" cy="694373"/>
          </a:xfrm>
          <a:prstGeom prst="rect">
            <a:avLst/>
          </a:prstGeom>
          <a:noFill/>
          <a:ln/>
        </p:spPr>
        <p:txBody>
          <a:bodyPr wrap="square" rtlCol="0" anchor="t"/>
          <a:lstStyle/>
          <a:p>
            <a:pPr marL="0" indent="0" algn="l">
              <a:lnSpc>
                <a:spcPts val="2734"/>
              </a:lnSpc>
              <a:buNone/>
            </a:pPr>
            <a:r>
              <a:rPr lang="en-US" sz="2187" dirty="0">
                <a:solidFill>
                  <a:srgbClr val="124E73"/>
                </a:solidFill>
                <a:latin typeface="MuseoModerno" pitchFamily="34" charset="0"/>
                <a:ea typeface="MuseoModerno" pitchFamily="34" charset="-122"/>
                <a:cs typeface="MuseoModerno" pitchFamily="34" charset="-120"/>
              </a:rPr>
              <a:t>Efficient Generation</a:t>
            </a:r>
            <a:endParaRPr lang="en-US" sz="2187" dirty="0"/>
          </a:p>
        </p:txBody>
      </p:sp>
      <p:sp>
        <p:nvSpPr>
          <p:cNvPr id="13" name="Text 8"/>
          <p:cNvSpPr/>
          <p:nvPr/>
        </p:nvSpPr>
        <p:spPr>
          <a:xfrm>
            <a:off x="7481768" y="4295537"/>
            <a:ext cx="2388632" cy="2132409"/>
          </a:xfrm>
          <a:prstGeom prst="rect">
            <a:avLst/>
          </a:prstGeom>
          <a:noFill/>
          <a:ln/>
        </p:spPr>
        <p:txBody>
          <a:bodyPr wrap="square" rtlCol="0" anchor="t"/>
          <a:lstStyle/>
          <a:p>
            <a:pPr marL="0" indent="0" algn="l">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Our solution leverages the speed and scalability of GAN models to generate text quickly and efficiently, saving time and resources.</a:t>
            </a:r>
            <a:endParaRPr lang="en-US" sz="1750" dirty="0"/>
          </a:p>
        </p:txBody>
      </p:sp>
      <p:pic>
        <p:nvPicPr>
          <p:cNvPr id="14" name="Image 3" descr="preencoded.png"/>
          <p:cNvPicPr>
            <a:picLocks noChangeAspect="1"/>
          </p:cNvPicPr>
          <p:nvPr/>
        </p:nvPicPr>
        <p:blipFill>
          <a:blip r:embed="rId6"/>
          <a:stretch>
            <a:fillRect/>
          </a:stretch>
        </p:blipFill>
        <p:spPr>
          <a:xfrm>
            <a:off x="10203656" y="2801422"/>
            <a:ext cx="444341" cy="444341"/>
          </a:xfrm>
          <a:prstGeom prst="rect">
            <a:avLst/>
          </a:prstGeom>
        </p:spPr>
      </p:pic>
      <p:sp>
        <p:nvSpPr>
          <p:cNvPr id="15" name="Text 9"/>
          <p:cNvSpPr/>
          <p:nvPr/>
        </p:nvSpPr>
        <p:spPr>
          <a:xfrm>
            <a:off x="10203656" y="3467933"/>
            <a:ext cx="2388751" cy="694373"/>
          </a:xfrm>
          <a:prstGeom prst="rect">
            <a:avLst/>
          </a:prstGeom>
          <a:noFill/>
          <a:ln/>
        </p:spPr>
        <p:txBody>
          <a:bodyPr wrap="square" rtlCol="0" anchor="t"/>
          <a:lstStyle/>
          <a:p>
            <a:pPr marL="0" indent="0" algn="l">
              <a:lnSpc>
                <a:spcPts val="2734"/>
              </a:lnSpc>
              <a:buNone/>
            </a:pPr>
            <a:r>
              <a:rPr lang="en-US" sz="2187" dirty="0">
                <a:solidFill>
                  <a:srgbClr val="124E73"/>
                </a:solidFill>
                <a:latin typeface="MuseoModerno" pitchFamily="34" charset="0"/>
                <a:ea typeface="MuseoModerno" pitchFamily="34" charset="-122"/>
                <a:cs typeface="MuseoModerno" pitchFamily="34" charset="-120"/>
              </a:rPr>
              <a:t>Versatile Application</a:t>
            </a:r>
            <a:endParaRPr lang="en-US" sz="2187" dirty="0"/>
          </a:p>
        </p:txBody>
      </p:sp>
      <p:sp>
        <p:nvSpPr>
          <p:cNvPr id="16" name="Text 10"/>
          <p:cNvSpPr/>
          <p:nvPr/>
        </p:nvSpPr>
        <p:spPr>
          <a:xfrm>
            <a:off x="10203656" y="4295537"/>
            <a:ext cx="2388751" cy="2132409"/>
          </a:xfrm>
          <a:prstGeom prst="rect">
            <a:avLst/>
          </a:prstGeom>
          <a:noFill/>
          <a:ln/>
        </p:spPr>
        <p:txBody>
          <a:bodyPr wrap="square" rtlCol="0" anchor="t"/>
          <a:lstStyle/>
          <a:p>
            <a:pPr marL="0" indent="0" algn="l">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The GAN-based text generation can be applied to a wide range of use cases, from content creation to language modeling.</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
        <p:nvSpPr>
          <p:cNvPr id="4" name="Text 2"/>
          <p:cNvSpPr/>
          <p:nvPr/>
        </p:nvSpPr>
        <p:spPr>
          <a:xfrm>
            <a:off x="2384941" y="571857"/>
            <a:ext cx="5499616" cy="648653"/>
          </a:xfrm>
          <a:prstGeom prst="rect">
            <a:avLst/>
          </a:prstGeom>
          <a:noFill/>
          <a:ln/>
        </p:spPr>
        <p:txBody>
          <a:bodyPr wrap="none" rtlCol="0" anchor="t"/>
          <a:lstStyle/>
          <a:p>
            <a:pPr marL="0" indent="0">
              <a:lnSpc>
                <a:spcPts val="5108"/>
              </a:lnSpc>
              <a:buNone/>
            </a:pPr>
            <a:r>
              <a:rPr lang="en-US" sz="4086" dirty="0">
                <a:solidFill>
                  <a:srgbClr val="124E73"/>
                </a:solidFill>
                <a:latin typeface="MuseoModerno" pitchFamily="34" charset="0"/>
                <a:ea typeface="MuseoModerno" pitchFamily="34" charset="-122"/>
                <a:cs typeface="MuseoModerno" pitchFamily="34" charset="-120"/>
              </a:rPr>
              <a:t>Wow in Your Solution</a:t>
            </a:r>
            <a:endParaRPr lang="en-US" sz="4086" dirty="0"/>
          </a:p>
        </p:txBody>
      </p:sp>
      <p:sp>
        <p:nvSpPr>
          <p:cNvPr id="5" name="Shape 3"/>
          <p:cNvSpPr/>
          <p:nvPr/>
        </p:nvSpPr>
        <p:spPr>
          <a:xfrm>
            <a:off x="2384941" y="1635681"/>
            <a:ext cx="1643420" cy="1195983"/>
          </a:xfrm>
          <a:prstGeom prst="roundRect">
            <a:avLst>
              <a:gd name="adj" fmla="val 5207"/>
            </a:avLst>
          </a:prstGeom>
          <a:solidFill>
            <a:srgbClr val="F6F0E4"/>
          </a:solidFill>
          <a:ln/>
        </p:spPr>
      </p:sp>
      <p:sp>
        <p:nvSpPr>
          <p:cNvPr id="6" name="Text 4"/>
          <p:cNvSpPr/>
          <p:nvPr/>
        </p:nvSpPr>
        <p:spPr>
          <a:xfrm>
            <a:off x="2592467" y="2026087"/>
            <a:ext cx="121682" cy="415052"/>
          </a:xfrm>
          <a:prstGeom prst="rect">
            <a:avLst/>
          </a:prstGeom>
          <a:noFill/>
          <a:ln/>
        </p:spPr>
        <p:txBody>
          <a:bodyPr wrap="none" rtlCol="0" anchor="t"/>
          <a:lstStyle/>
          <a:p>
            <a:pPr marL="0" indent="0" algn="ctr">
              <a:lnSpc>
                <a:spcPts val="3269"/>
              </a:lnSpc>
              <a:buNone/>
            </a:pPr>
            <a:r>
              <a:rPr lang="en-US" sz="2043" dirty="0">
                <a:solidFill>
                  <a:srgbClr val="124E73"/>
                </a:solidFill>
                <a:latin typeface="MuseoModerno" pitchFamily="34" charset="0"/>
                <a:ea typeface="MuseoModerno" pitchFamily="34" charset="-122"/>
                <a:cs typeface="MuseoModerno" pitchFamily="34" charset="-120"/>
              </a:rPr>
              <a:t>1</a:t>
            </a:r>
            <a:endParaRPr lang="en-US" sz="2043" dirty="0"/>
          </a:p>
        </p:txBody>
      </p:sp>
      <p:sp>
        <p:nvSpPr>
          <p:cNvPr id="7" name="Text 5"/>
          <p:cNvSpPr/>
          <p:nvPr/>
        </p:nvSpPr>
        <p:spPr>
          <a:xfrm>
            <a:off x="4235887" y="1843207"/>
            <a:ext cx="2594848" cy="324207"/>
          </a:xfrm>
          <a:prstGeom prst="rect">
            <a:avLst/>
          </a:prstGeom>
          <a:noFill/>
          <a:ln/>
        </p:spPr>
        <p:txBody>
          <a:bodyPr wrap="none" rtlCol="0" anchor="t"/>
          <a:lstStyle/>
          <a:p>
            <a:pPr marL="0" indent="0" algn="l">
              <a:lnSpc>
                <a:spcPts val="2554"/>
              </a:lnSpc>
              <a:buNone/>
            </a:pPr>
            <a:r>
              <a:rPr lang="en-US" sz="2043" dirty="0">
                <a:solidFill>
                  <a:srgbClr val="124E73"/>
                </a:solidFill>
                <a:latin typeface="MuseoModerno" pitchFamily="34" charset="0"/>
                <a:ea typeface="MuseoModerno" pitchFamily="34" charset="-122"/>
                <a:cs typeface="MuseoModerno" pitchFamily="34" charset="-120"/>
              </a:rPr>
              <a:t>Generative</a:t>
            </a:r>
            <a:endParaRPr lang="en-US" sz="2043" dirty="0"/>
          </a:p>
        </p:txBody>
      </p:sp>
      <p:sp>
        <p:nvSpPr>
          <p:cNvPr id="8" name="Text 6"/>
          <p:cNvSpPr/>
          <p:nvPr/>
        </p:nvSpPr>
        <p:spPr>
          <a:xfrm>
            <a:off x="4235887" y="2291953"/>
            <a:ext cx="2676763" cy="332184"/>
          </a:xfrm>
          <a:prstGeom prst="rect">
            <a:avLst/>
          </a:prstGeom>
          <a:noFill/>
          <a:ln/>
        </p:spPr>
        <p:txBody>
          <a:bodyPr wrap="none" rtlCol="0" anchor="t"/>
          <a:lstStyle/>
          <a:p>
            <a:pPr marL="0" indent="0" algn="l">
              <a:lnSpc>
                <a:spcPts val="2615"/>
              </a:lnSpc>
              <a:buNone/>
            </a:pPr>
            <a:r>
              <a:rPr lang="en-US" sz="1635" dirty="0">
                <a:solidFill>
                  <a:srgbClr val="2B4150"/>
                </a:solidFill>
                <a:latin typeface="Source Sans Pro" pitchFamily="34" charset="0"/>
                <a:ea typeface="Source Sans Pro" pitchFamily="34" charset="-122"/>
                <a:cs typeface="Source Sans Pro" pitchFamily="34" charset="-120"/>
              </a:rPr>
              <a:t>Creates novel, high-quality text</a:t>
            </a:r>
            <a:endParaRPr lang="en-US" sz="1635" dirty="0"/>
          </a:p>
        </p:txBody>
      </p:sp>
      <p:sp>
        <p:nvSpPr>
          <p:cNvPr id="9" name="Shape 7"/>
          <p:cNvSpPr/>
          <p:nvPr/>
        </p:nvSpPr>
        <p:spPr>
          <a:xfrm>
            <a:off x="4132064" y="2819906"/>
            <a:ext cx="8009692" cy="12918"/>
          </a:xfrm>
          <a:prstGeom prst="rect">
            <a:avLst/>
          </a:prstGeom>
          <a:solidFill>
            <a:srgbClr val="325F7B"/>
          </a:solidFill>
          <a:ln/>
        </p:spPr>
      </p:sp>
      <p:sp>
        <p:nvSpPr>
          <p:cNvPr id="10" name="Shape 8"/>
          <p:cNvSpPr/>
          <p:nvPr/>
        </p:nvSpPr>
        <p:spPr>
          <a:xfrm>
            <a:off x="2384941" y="2935367"/>
            <a:ext cx="3286839" cy="1195983"/>
          </a:xfrm>
          <a:prstGeom prst="roundRect">
            <a:avLst>
              <a:gd name="adj" fmla="val 5207"/>
            </a:avLst>
          </a:prstGeom>
          <a:solidFill>
            <a:srgbClr val="F6F0E4"/>
          </a:solidFill>
          <a:ln/>
        </p:spPr>
      </p:sp>
      <p:sp>
        <p:nvSpPr>
          <p:cNvPr id="11" name="Text 9"/>
          <p:cNvSpPr/>
          <p:nvPr/>
        </p:nvSpPr>
        <p:spPr>
          <a:xfrm>
            <a:off x="2592467" y="3325773"/>
            <a:ext cx="144304" cy="415052"/>
          </a:xfrm>
          <a:prstGeom prst="rect">
            <a:avLst/>
          </a:prstGeom>
          <a:noFill/>
          <a:ln/>
        </p:spPr>
        <p:txBody>
          <a:bodyPr wrap="none" rtlCol="0" anchor="t"/>
          <a:lstStyle/>
          <a:p>
            <a:pPr marL="0" indent="0" algn="ctr">
              <a:lnSpc>
                <a:spcPts val="3269"/>
              </a:lnSpc>
              <a:buNone/>
            </a:pPr>
            <a:r>
              <a:rPr lang="en-US" sz="2043" dirty="0">
                <a:solidFill>
                  <a:srgbClr val="124E73"/>
                </a:solidFill>
                <a:latin typeface="MuseoModerno" pitchFamily="34" charset="0"/>
                <a:ea typeface="MuseoModerno" pitchFamily="34" charset="-122"/>
                <a:cs typeface="MuseoModerno" pitchFamily="34" charset="-120"/>
              </a:rPr>
              <a:t>2</a:t>
            </a:r>
            <a:endParaRPr lang="en-US" sz="2043" dirty="0"/>
          </a:p>
        </p:txBody>
      </p:sp>
      <p:sp>
        <p:nvSpPr>
          <p:cNvPr id="12" name="Text 10"/>
          <p:cNvSpPr/>
          <p:nvPr/>
        </p:nvSpPr>
        <p:spPr>
          <a:xfrm>
            <a:off x="5879306" y="3142893"/>
            <a:ext cx="2594848" cy="324207"/>
          </a:xfrm>
          <a:prstGeom prst="rect">
            <a:avLst/>
          </a:prstGeom>
          <a:noFill/>
          <a:ln/>
        </p:spPr>
        <p:txBody>
          <a:bodyPr wrap="none" rtlCol="0" anchor="t"/>
          <a:lstStyle/>
          <a:p>
            <a:pPr marL="0" indent="0" algn="l">
              <a:lnSpc>
                <a:spcPts val="2554"/>
              </a:lnSpc>
              <a:buNone/>
            </a:pPr>
            <a:r>
              <a:rPr lang="en-US" sz="2043" dirty="0">
                <a:solidFill>
                  <a:srgbClr val="124E73"/>
                </a:solidFill>
                <a:latin typeface="MuseoModerno" pitchFamily="34" charset="0"/>
                <a:ea typeface="MuseoModerno" pitchFamily="34" charset="-122"/>
                <a:cs typeface="MuseoModerno" pitchFamily="34" charset="-120"/>
              </a:rPr>
              <a:t>Adversarial</a:t>
            </a:r>
            <a:endParaRPr lang="en-US" sz="2043" dirty="0"/>
          </a:p>
        </p:txBody>
      </p:sp>
      <p:sp>
        <p:nvSpPr>
          <p:cNvPr id="13" name="Text 11"/>
          <p:cNvSpPr/>
          <p:nvPr/>
        </p:nvSpPr>
        <p:spPr>
          <a:xfrm>
            <a:off x="5879306" y="3591639"/>
            <a:ext cx="3704392" cy="332184"/>
          </a:xfrm>
          <a:prstGeom prst="rect">
            <a:avLst/>
          </a:prstGeom>
          <a:noFill/>
          <a:ln/>
        </p:spPr>
        <p:txBody>
          <a:bodyPr wrap="none" rtlCol="0" anchor="t"/>
          <a:lstStyle/>
          <a:p>
            <a:pPr marL="0" indent="0" algn="l">
              <a:lnSpc>
                <a:spcPts val="2615"/>
              </a:lnSpc>
              <a:buNone/>
            </a:pPr>
            <a:r>
              <a:rPr lang="en-US" sz="1635" dirty="0">
                <a:solidFill>
                  <a:srgbClr val="2B4150"/>
                </a:solidFill>
                <a:latin typeface="Source Sans Pro" pitchFamily="34" charset="0"/>
                <a:ea typeface="Source Sans Pro" pitchFamily="34" charset="-122"/>
                <a:cs typeface="Source Sans Pro" pitchFamily="34" charset="-120"/>
              </a:rPr>
              <a:t>Leverages two neural networks to compete</a:t>
            </a:r>
            <a:endParaRPr lang="en-US" sz="1635" dirty="0"/>
          </a:p>
        </p:txBody>
      </p:sp>
      <p:sp>
        <p:nvSpPr>
          <p:cNvPr id="14" name="Shape 12"/>
          <p:cNvSpPr/>
          <p:nvPr/>
        </p:nvSpPr>
        <p:spPr>
          <a:xfrm>
            <a:off x="5775484" y="4119592"/>
            <a:ext cx="6366272" cy="12918"/>
          </a:xfrm>
          <a:prstGeom prst="rect">
            <a:avLst/>
          </a:prstGeom>
          <a:solidFill>
            <a:srgbClr val="325F7B"/>
          </a:solidFill>
          <a:ln/>
        </p:spPr>
      </p:sp>
      <p:sp>
        <p:nvSpPr>
          <p:cNvPr id="15" name="Shape 13"/>
          <p:cNvSpPr/>
          <p:nvPr/>
        </p:nvSpPr>
        <p:spPr>
          <a:xfrm>
            <a:off x="2384941" y="4235053"/>
            <a:ext cx="4930259" cy="1528167"/>
          </a:xfrm>
          <a:prstGeom prst="roundRect">
            <a:avLst>
              <a:gd name="adj" fmla="val 4075"/>
            </a:avLst>
          </a:prstGeom>
          <a:solidFill>
            <a:srgbClr val="F6F0E4"/>
          </a:solidFill>
          <a:ln/>
        </p:spPr>
      </p:sp>
      <p:sp>
        <p:nvSpPr>
          <p:cNvPr id="16" name="Text 14"/>
          <p:cNvSpPr/>
          <p:nvPr/>
        </p:nvSpPr>
        <p:spPr>
          <a:xfrm>
            <a:off x="2592467" y="4791551"/>
            <a:ext cx="145852" cy="415052"/>
          </a:xfrm>
          <a:prstGeom prst="rect">
            <a:avLst/>
          </a:prstGeom>
          <a:noFill/>
          <a:ln/>
        </p:spPr>
        <p:txBody>
          <a:bodyPr wrap="none" rtlCol="0" anchor="t"/>
          <a:lstStyle/>
          <a:p>
            <a:pPr marL="0" indent="0" algn="ctr">
              <a:lnSpc>
                <a:spcPts val="3269"/>
              </a:lnSpc>
              <a:buNone/>
            </a:pPr>
            <a:r>
              <a:rPr lang="en-US" sz="2043" dirty="0">
                <a:solidFill>
                  <a:srgbClr val="124E73"/>
                </a:solidFill>
                <a:latin typeface="MuseoModerno" pitchFamily="34" charset="0"/>
                <a:ea typeface="MuseoModerno" pitchFamily="34" charset="-122"/>
                <a:cs typeface="MuseoModerno" pitchFamily="34" charset="-120"/>
              </a:rPr>
              <a:t>3</a:t>
            </a:r>
            <a:endParaRPr lang="en-US" sz="2043" dirty="0"/>
          </a:p>
        </p:txBody>
      </p:sp>
      <p:sp>
        <p:nvSpPr>
          <p:cNvPr id="17" name="Text 15"/>
          <p:cNvSpPr/>
          <p:nvPr/>
        </p:nvSpPr>
        <p:spPr>
          <a:xfrm>
            <a:off x="7522726" y="4442579"/>
            <a:ext cx="2594848" cy="324207"/>
          </a:xfrm>
          <a:prstGeom prst="rect">
            <a:avLst/>
          </a:prstGeom>
          <a:noFill/>
          <a:ln/>
        </p:spPr>
        <p:txBody>
          <a:bodyPr wrap="none" rtlCol="0" anchor="t"/>
          <a:lstStyle/>
          <a:p>
            <a:pPr marL="0" indent="0" algn="l">
              <a:lnSpc>
                <a:spcPts val="2554"/>
              </a:lnSpc>
              <a:buNone/>
            </a:pPr>
            <a:r>
              <a:rPr lang="en-US" sz="2043" dirty="0">
                <a:solidFill>
                  <a:srgbClr val="124E73"/>
                </a:solidFill>
                <a:latin typeface="MuseoModerno" pitchFamily="34" charset="0"/>
                <a:ea typeface="MuseoModerno" pitchFamily="34" charset="-122"/>
                <a:cs typeface="MuseoModerno" pitchFamily="34" charset="-120"/>
              </a:rPr>
              <a:t>Powerful</a:t>
            </a:r>
            <a:endParaRPr lang="en-US" sz="2043" dirty="0"/>
          </a:p>
        </p:txBody>
      </p:sp>
      <p:sp>
        <p:nvSpPr>
          <p:cNvPr id="18" name="Text 16"/>
          <p:cNvSpPr/>
          <p:nvPr/>
        </p:nvSpPr>
        <p:spPr>
          <a:xfrm>
            <a:off x="7522726" y="4891326"/>
            <a:ext cx="4515207" cy="664369"/>
          </a:xfrm>
          <a:prstGeom prst="rect">
            <a:avLst/>
          </a:prstGeom>
          <a:noFill/>
          <a:ln/>
        </p:spPr>
        <p:txBody>
          <a:bodyPr wrap="square" rtlCol="0" anchor="t"/>
          <a:lstStyle/>
          <a:p>
            <a:pPr marL="0" indent="0" algn="l">
              <a:lnSpc>
                <a:spcPts val="2615"/>
              </a:lnSpc>
              <a:buNone/>
            </a:pPr>
            <a:r>
              <a:rPr lang="en-US" sz="1635" dirty="0">
                <a:solidFill>
                  <a:srgbClr val="2B4150"/>
                </a:solidFill>
                <a:latin typeface="Source Sans Pro" pitchFamily="34" charset="0"/>
                <a:ea typeface="Source Sans Pro" pitchFamily="34" charset="-122"/>
                <a:cs typeface="Source Sans Pro" pitchFamily="34" charset="-120"/>
              </a:rPr>
              <a:t>Generates text that is indistinguishable from human-written</a:t>
            </a:r>
            <a:endParaRPr lang="en-US" sz="1635" dirty="0"/>
          </a:p>
        </p:txBody>
      </p:sp>
      <p:sp>
        <p:nvSpPr>
          <p:cNvPr id="19" name="Text 17"/>
          <p:cNvSpPr/>
          <p:nvPr/>
        </p:nvSpPr>
        <p:spPr>
          <a:xfrm>
            <a:off x="2384941" y="5996702"/>
            <a:ext cx="9860518" cy="1660922"/>
          </a:xfrm>
          <a:prstGeom prst="rect">
            <a:avLst/>
          </a:prstGeom>
          <a:noFill/>
          <a:ln/>
        </p:spPr>
        <p:txBody>
          <a:bodyPr wrap="square" rtlCol="0" anchor="t"/>
          <a:lstStyle/>
          <a:p>
            <a:pPr marL="0" indent="0">
              <a:lnSpc>
                <a:spcPts val="2615"/>
              </a:lnSpc>
              <a:buNone/>
            </a:pPr>
            <a:r>
              <a:rPr lang="en-US" sz="1635" dirty="0">
                <a:solidFill>
                  <a:srgbClr val="2B4150"/>
                </a:solidFill>
                <a:latin typeface="Source Sans Pro" pitchFamily="34" charset="0"/>
                <a:ea typeface="Source Sans Pro" pitchFamily="34" charset="-122"/>
                <a:cs typeface="Source Sans Pro" pitchFamily="34" charset="-120"/>
              </a:rPr>
              <a:t>The wow factor in our solution lies in the use of a Generative Adversarial Network (GAN) architecture. This cutting-edge deep learning technique pits two neural networks against each other - a generator and a discriminator. The generator network learns to create realistic-looking text, while the discriminator network works to identify real vs. generated text. Through this adversarial training process, the generator network becomes remarkably skilled at producing highly convincing, human-like text output.</a:t>
            </a:r>
            <a:endParaRPr lang="en-US" sz="1635"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CF5">
              <a:alpha val="85000"/>
            </a:srgbClr>
          </a:solidFill>
          <a:ln/>
        </p:spPr>
      </p:sp>
      <p:sp>
        <p:nvSpPr>
          <p:cNvPr id="6" name="Text 3"/>
          <p:cNvSpPr/>
          <p:nvPr/>
        </p:nvSpPr>
        <p:spPr>
          <a:xfrm>
            <a:off x="2037993" y="788075"/>
            <a:ext cx="5554980" cy="694373"/>
          </a:xfrm>
          <a:prstGeom prst="rect">
            <a:avLst/>
          </a:prstGeom>
          <a:noFill/>
          <a:ln/>
        </p:spPr>
        <p:txBody>
          <a:bodyPr wrap="none" rtlCol="0" anchor="t"/>
          <a:lstStyle/>
          <a:p>
            <a:pPr marL="0" indent="0">
              <a:lnSpc>
                <a:spcPts val="5468"/>
              </a:lnSpc>
              <a:buNone/>
            </a:pPr>
            <a:r>
              <a:rPr lang="en-US" sz="4374" dirty="0">
                <a:solidFill>
                  <a:srgbClr val="124E73"/>
                </a:solidFill>
                <a:latin typeface="MuseoModerno" pitchFamily="34" charset="0"/>
                <a:ea typeface="MuseoModerno" pitchFamily="34" charset="-122"/>
                <a:cs typeface="MuseoModerno" pitchFamily="34" charset="-120"/>
              </a:rPr>
              <a:t>Modelling</a:t>
            </a:r>
            <a:endParaRPr lang="en-US" sz="4374" dirty="0"/>
          </a:p>
        </p:txBody>
      </p:sp>
      <p:sp>
        <p:nvSpPr>
          <p:cNvPr id="7" name="Shape 4"/>
          <p:cNvSpPr/>
          <p:nvPr/>
        </p:nvSpPr>
        <p:spPr>
          <a:xfrm>
            <a:off x="7301389" y="1815703"/>
            <a:ext cx="27742" cy="5625703"/>
          </a:xfrm>
          <a:prstGeom prst="rect">
            <a:avLst/>
          </a:prstGeom>
          <a:solidFill>
            <a:srgbClr val="325F7B"/>
          </a:solidFill>
          <a:ln/>
        </p:spPr>
      </p:sp>
      <p:sp>
        <p:nvSpPr>
          <p:cNvPr id="8" name="Shape 5"/>
          <p:cNvSpPr/>
          <p:nvPr/>
        </p:nvSpPr>
        <p:spPr>
          <a:xfrm>
            <a:off x="6287631" y="2225338"/>
            <a:ext cx="777597" cy="27742"/>
          </a:xfrm>
          <a:prstGeom prst="rect">
            <a:avLst/>
          </a:prstGeom>
          <a:solidFill>
            <a:srgbClr val="325F7B"/>
          </a:solidFill>
          <a:ln/>
        </p:spPr>
      </p:sp>
      <p:sp>
        <p:nvSpPr>
          <p:cNvPr id="9" name="Shape 6"/>
          <p:cNvSpPr/>
          <p:nvPr/>
        </p:nvSpPr>
        <p:spPr>
          <a:xfrm>
            <a:off x="7065228" y="1989296"/>
            <a:ext cx="499943" cy="499943"/>
          </a:xfrm>
          <a:prstGeom prst="roundRect">
            <a:avLst>
              <a:gd name="adj" fmla="val 13333"/>
            </a:avLst>
          </a:prstGeom>
          <a:solidFill>
            <a:srgbClr val="F6F0E4"/>
          </a:solidFill>
          <a:ln/>
        </p:spPr>
      </p:sp>
      <p:sp>
        <p:nvSpPr>
          <p:cNvPr id="10" name="Text 7"/>
          <p:cNvSpPr/>
          <p:nvPr/>
        </p:nvSpPr>
        <p:spPr>
          <a:xfrm>
            <a:off x="7237035" y="2030968"/>
            <a:ext cx="156329" cy="416481"/>
          </a:xfrm>
          <a:prstGeom prst="rect">
            <a:avLst/>
          </a:prstGeom>
          <a:noFill/>
          <a:ln/>
        </p:spPr>
        <p:txBody>
          <a:bodyPr wrap="none" rtlCol="0" anchor="t"/>
          <a:lstStyle/>
          <a:p>
            <a:pPr marL="0" indent="0" algn="ctr">
              <a:lnSpc>
                <a:spcPts val="3281"/>
              </a:lnSpc>
              <a:buNone/>
            </a:pPr>
            <a:r>
              <a:rPr lang="en-US" sz="2624" dirty="0">
                <a:solidFill>
                  <a:srgbClr val="124E73"/>
                </a:solidFill>
                <a:latin typeface="MuseoModerno" pitchFamily="34" charset="0"/>
                <a:ea typeface="MuseoModerno" pitchFamily="34" charset="-122"/>
                <a:cs typeface="MuseoModerno" pitchFamily="34" charset="-120"/>
              </a:rPr>
              <a:t>1</a:t>
            </a:r>
            <a:endParaRPr lang="en-US" sz="2624" dirty="0"/>
          </a:p>
        </p:txBody>
      </p:sp>
      <p:sp>
        <p:nvSpPr>
          <p:cNvPr id="11" name="Text 8"/>
          <p:cNvSpPr/>
          <p:nvPr/>
        </p:nvSpPr>
        <p:spPr>
          <a:xfrm>
            <a:off x="3315653" y="2037874"/>
            <a:ext cx="2777490" cy="347186"/>
          </a:xfrm>
          <a:prstGeom prst="rect">
            <a:avLst/>
          </a:prstGeom>
          <a:noFill/>
          <a:ln/>
        </p:spPr>
        <p:txBody>
          <a:bodyPr wrap="none" rtlCol="0" anchor="t"/>
          <a:lstStyle/>
          <a:p>
            <a:pPr marL="0" indent="0" algn="r">
              <a:lnSpc>
                <a:spcPts val="2734"/>
              </a:lnSpc>
              <a:buNone/>
            </a:pPr>
            <a:r>
              <a:rPr lang="en-US" sz="2187" dirty="0">
                <a:solidFill>
                  <a:srgbClr val="124E73"/>
                </a:solidFill>
                <a:latin typeface="MuseoModerno" pitchFamily="34" charset="0"/>
                <a:ea typeface="MuseoModerno" pitchFamily="34" charset="-122"/>
                <a:cs typeface="MuseoModerno" pitchFamily="34" charset="-120"/>
              </a:rPr>
              <a:t>Data Preprocessing</a:t>
            </a:r>
            <a:endParaRPr lang="en-US" sz="2187" dirty="0"/>
          </a:p>
        </p:txBody>
      </p:sp>
      <p:sp>
        <p:nvSpPr>
          <p:cNvPr id="12" name="Text 9"/>
          <p:cNvSpPr/>
          <p:nvPr/>
        </p:nvSpPr>
        <p:spPr>
          <a:xfrm>
            <a:off x="2037993" y="2518291"/>
            <a:ext cx="4055150" cy="1777008"/>
          </a:xfrm>
          <a:prstGeom prst="rect">
            <a:avLst/>
          </a:prstGeom>
          <a:noFill/>
          <a:ln/>
        </p:spPr>
        <p:txBody>
          <a:bodyPr wrap="square" rtlCol="0" anchor="t"/>
          <a:lstStyle/>
          <a:p>
            <a:pPr marL="0" indent="0" algn="r">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Clean and preprocess the dataset, handling missing values, encoding categorical features, and scaling numerical attributes to ensure the data is ready for model training.</a:t>
            </a:r>
            <a:endParaRPr lang="en-US" sz="1750" dirty="0"/>
          </a:p>
        </p:txBody>
      </p:sp>
      <p:sp>
        <p:nvSpPr>
          <p:cNvPr id="13" name="Shape 10"/>
          <p:cNvSpPr/>
          <p:nvPr/>
        </p:nvSpPr>
        <p:spPr>
          <a:xfrm>
            <a:off x="7565172" y="3336191"/>
            <a:ext cx="777597" cy="27742"/>
          </a:xfrm>
          <a:prstGeom prst="rect">
            <a:avLst/>
          </a:prstGeom>
          <a:solidFill>
            <a:srgbClr val="325F7B"/>
          </a:solidFill>
          <a:ln/>
        </p:spPr>
      </p:sp>
      <p:sp>
        <p:nvSpPr>
          <p:cNvPr id="14" name="Shape 11"/>
          <p:cNvSpPr/>
          <p:nvPr/>
        </p:nvSpPr>
        <p:spPr>
          <a:xfrm>
            <a:off x="7065228" y="3100149"/>
            <a:ext cx="499943" cy="499943"/>
          </a:xfrm>
          <a:prstGeom prst="roundRect">
            <a:avLst>
              <a:gd name="adj" fmla="val 13333"/>
            </a:avLst>
          </a:prstGeom>
          <a:solidFill>
            <a:srgbClr val="F6F0E4"/>
          </a:solidFill>
          <a:ln/>
        </p:spPr>
      </p:sp>
      <p:sp>
        <p:nvSpPr>
          <p:cNvPr id="15" name="Text 12"/>
          <p:cNvSpPr/>
          <p:nvPr/>
        </p:nvSpPr>
        <p:spPr>
          <a:xfrm>
            <a:off x="7222510" y="3141821"/>
            <a:ext cx="185380" cy="416481"/>
          </a:xfrm>
          <a:prstGeom prst="rect">
            <a:avLst/>
          </a:prstGeom>
          <a:noFill/>
          <a:ln/>
        </p:spPr>
        <p:txBody>
          <a:bodyPr wrap="none" rtlCol="0" anchor="t"/>
          <a:lstStyle/>
          <a:p>
            <a:pPr marL="0" indent="0" algn="ctr">
              <a:lnSpc>
                <a:spcPts val="3281"/>
              </a:lnSpc>
              <a:buNone/>
            </a:pPr>
            <a:r>
              <a:rPr lang="en-US" sz="2624" dirty="0">
                <a:solidFill>
                  <a:srgbClr val="124E73"/>
                </a:solidFill>
                <a:latin typeface="MuseoModerno" pitchFamily="34" charset="0"/>
                <a:ea typeface="MuseoModerno" pitchFamily="34" charset="-122"/>
                <a:cs typeface="MuseoModerno" pitchFamily="34" charset="-120"/>
              </a:rPr>
              <a:t>2</a:t>
            </a:r>
            <a:endParaRPr lang="en-US" sz="2624" dirty="0"/>
          </a:p>
        </p:txBody>
      </p:sp>
      <p:sp>
        <p:nvSpPr>
          <p:cNvPr id="16" name="Text 13"/>
          <p:cNvSpPr/>
          <p:nvPr/>
        </p:nvSpPr>
        <p:spPr>
          <a:xfrm>
            <a:off x="8537258" y="3148727"/>
            <a:ext cx="2777490" cy="347186"/>
          </a:xfrm>
          <a:prstGeom prst="rect">
            <a:avLst/>
          </a:prstGeom>
          <a:noFill/>
          <a:ln/>
        </p:spPr>
        <p:txBody>
          <a:bodyPr wrap="none" rtlCol="0" anchor="t"/>
          <a:lstStyle/>
          <a:p>
            <a:pPr marL="0" indent="0" algn="l">
              <a:lnSpc>
                <a:spcPts val="2734"/>
              </a:lnSpc>
              <a:buNone/>
            </a:pPr>
            <a:r>
              <a:rPr lang="en-US" sz="2187" dirty="0">
                <a:solidFill>
                  <a:srgbClr val="124E73"/>
                </a:solidFill>
                <a:latin typeface="MuseoModerno" pitchFamily="34" charset="0"/>
                <a:ea typeface="MuseoModerno" pitchFamily="34" charset="-122"/>
                <a:cs typeface="MuseoModerno" pitchFamily="34" charset="-120"/>
              </a:rPr>
              <a:t>Model Selection</a:t>
            </a:r>
            <a:endParaRPr lang="en-US" sz="2187" dirty="0"/>
          </a:p>
        </p:txBody>
      </p:sp>
      <p:sp>
        <p:nvSpPr>
          <p:cNvPr id="17" name="Text 14"/>
          <p:cNvSpPr/>
          <p:nvPr/>
        </p:nvSpPr>
        <p:spPr>
          <a:xfrm>
            <a:off x="8537258" y="3629144"/>
            <a:ext cx="4055150" cy="1777008"/>
          </a:xfrm>
          <a:prstGeom prst="rect">
            <a:avLst/>
          </a:prstGeom>
          <a:noFill/>
          <a:ln/>
        </p:spPr>
        <p:txBody>
          <a:bodyPr wrap="square" rtlCol="0" anchor="t"/>
          <a:lstStyle/>
          <a:p>
            <a:pPr marL="0" indent="0" algn="l">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Evaluate multiple generative adversarial network (GAN) architectures, such as DCGAN, WGAN, and CycleGAN, to identify the most suitable model for the given task and dataset.</a:t>
            </a:r>
            <a:endParaRPr lang="en-US" sz="1750" dirty="0"/>
          </a:p>
        </p:txBody>
      </p:sp>
      <p:sp>
        <p:nvSpPr>
          <p:cNvPr id="18" name="Shape 15"/>
          <p:cNvSpPr/>
          <p:nvPr/>
        </p:nvSpPr>
        <p:spPr>
          <a:xfrm>
            <a:off x="6287631" y="5149275"/>
            <a:ext cx="777597" cy="27742"/>
          </a:xfrm>
          <a:prstGeom prst="rect">
            <a:avLst/>
          </a:prstGeom>
          <a:solidFill>
            <a:srgbClr val="325F7B"/>
          </a:solidFill>
          <a:ln/>
        </p:spPr>
      </p:sp>
      <p:sp>
        <p:nvSpPr>
          <p:cNvPr id="19" name="Shape 16"/>
          <p:cNvSpPr/>
          <p:nvPr/>
        </p:nvSpPr>
        <p:spPr>
          <a:xfrm>
            <a:off x="7065228" y="4913233"/>
            <a:ext cx="499943" cy="499943"/>
          </a:xfrm>
          <a:prstGeom prst="roundRect">
            <a:avLst>
              <a:gd name="adj" fmla="val 13333"/>
            </a:avLst>
          </a:prstGeom>
          <a:solidFill>
            <a:srgbClr val="F6F0E4"/>
          </a:solidFill>
          <a:ln/>
        </p:spPr>
      </p:sp>
      <p:sp>
        <p:nvSpPr>
          <p:cNvPr id="20" name="Text 17"/>
          <p:cNvSpPr/>
          <p:nvPr/>
        </p:nvSpPr>
        <p:spPr>
          <a:xfrm>
            <a:off x="7221438" y="4954905"/>
            <a:ext cx="187404" cy="416481"/>
          </a:xfrm>
          <a:prstGeom prst="rect">
            <a:avLst/>
          </a:prstGeom>
          <a:noFill/>
          <a:ln/>
        </p:spPr>
        <p:txBody>
          <a:bodyPr wrap="none" rtlCol="0" anchor="t"/>
          <a:lstStyle/>
          <a:p>
            <a:pPr marL="0" indent="0" algn="ctr">
              <a:lnSpc>
                <a:spcPts val="3281"/>
              </a:lnSpc>
              <a:buNone/>
            </a:pPr>
            <a:r>
              <a:rPr lang="en-US" sz="2624" dirty="0">
                <a:solidFill>
                  <a:srgbClr val="124E73"/>
                </a:solidFill>
                <a:latin typeface="MuseoModerno" pitchFamily="34" charset="0"/>
                <a:ea typeface="MuseoModerno" pitchFamily="34" charset="-122"/>
                <a:cs typeface="MuseoModerno" pitchFamily="34" charset="-120"/>
              </a:rPr>
              <a:t>3</a:t>
            </a:r>
            <a:endParaRPr lang="en-US" sz="2624" dirty="0"/>
          </a:p>
        </p:txBody>
      </p:sp>
      <p:sp>
        <p:nvSpPr>
          <p:cNvPr id="21" name="Text 18"/>
          <p:cNvSpPr/>
          <p:nvPr/>
        </p:nvSpPr>
        <p:spPr>
          <a:xfrm>
            <a:off x="2929533" y="4961811"/>
            <a:ext cx="3163610" cy="347186"/>
          </a:xfrm>
          <a:prstGeom prst="rect">
            <a:avLst/>
          </a:prstGeom>
          <a:noFill/>
          <a:ln/>
        </p:spPr>
        <p:txBody>
          <a:bodyPr wrap="none" rtlCol="0" anchor="t"/>
          <a:lstStyle/>
          <a:p>
            <a:pPr marL="0" indent="0" algn="r">
              <a:lnSpc>
                <a:spcPts val="2734"/>
              </a:lnSpc>
              <a:buNone/>
            </a:pPr>
            <a:r>
              <a:rPr lang="en-US" sz="2187" dirty="0">
                <a:solidFill>
                  <a:srgbClr val="124E73"/>
                </a:solidFill>
                <a:latin typeface="MuseoModerno" pitchFamily="34" charset="0"/>
                <a:ea typeface="MuseoModerno" pitchFamily="34" charset="-122"/>
                <a:cs typeface="MuseoModerno" pitchFamily="34" charset="-120"/>
              </a:rPr>
              <a:t>Hyperparameter Tuning</a:t>
            </a:r>
            <a:endParaRPr lang="en-US" sz="2187" dirty="0"/>
          </a:p>
        </p:txBody>
      </p:sp>
      <p:sp>
        <p:nvSpPr>
          <p:cNvPr id="22" name="Text 19"/>
          <p:cNvSpPr/>
          <p:nvPr/>
        </p:nvSpPr>
        <p:spPr>
          <a:xfrm>
            <a:off x="2037993" y="5442228"/>
            <a:ext cx="4055150" cy="1777008"/>
          </a:xfrm>
          <a:prstGeom prst="rect">
            <a:avLst/>
          </a:prstGeom>
          <a:noFill/>
          <a:ln/>
        </p:spPr>
        <p:txBody>
          <a:bodyPr wrap="square" rtlCol="0" anchor="t"/>
          <a:lstStyle/>
          <a:p>
            <a:pPr marL="0" indent="0" algn="r">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Carefully tune the hyperparameters of the chosen GAN model, including learning rates, batch size, and network depth, to optimize its performance on the training data.</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TotalTime>
  <Words>995</Words>
  <Application>Microsoft Office PowerPoint</Application>
  <PresentationFormat>Custom</PresentationFormat>
  <Paragraphs>92</Paragraphs>
  <Slides>10</Slides>
  <Notes>10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ismail - [2010]</cp:lastModifiedBy>
  <cp:revision>5</cp:revision>
  <dcterms:created xsi:type="dcterms:W3CDTF">2024-04-02T05:03:31Z</dcterms:created>
  <dcterms:modified xsi:type="dcterms:W3CDTF">2024-04-02T05:50:16Z</dcterms:modified>
</cp:coreProperties>
</file>